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30"/>
  </p:notesMasterIdLst>
  <p:sldIdLst>
    <p:sldId id="256"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6" r:id="rId29"/>
  </p:sldIdLst>
  <p:sldSz cx="9144000" cy="5143500" type="screen16x9"/>
  <p:notesSz cx="6858000" cy="9144000"/>
  <p:embeddedFontLst>
    <p:embeddedFont>
      <p:font typeface="Cambria Math" panose="02040503050406030204" pitchFamily="18" charset="0"/>
      <p:regular r:id="rId31"/>
    </p:embeddedFont>
    <p:embeddedFont>
      <p:font typeface="Nunito" panose="020B0604020202020204" charset="0"/>
      <p:regular r:id="rId32"/>
      <p:bold r:id="rId33"/>
      <p:italic r:id="rId34"/>
      <p:boldItalic r:id="rId35"/>
    </p:embeddedFont>
    <p:embeddedFont>
      <p:font typeface="Tw Cen MT" panose="020B0602020104020603"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593"/>
    <a:srgbClr val="64A0FC"/>
    <a:srgbClr val="277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71" autoAdjust="0"/>
  </p:normalViewPr>
  <p:slideViewPr>
    <p:cSldViewPr snapToGrid="0">
      <p:cViewPr varScale="1">
        <p:scale>
          <a:sx n="95" d="100"/>
          <a:sy n="95" d="100"/>
        </p:scale>
        <p:origin x="10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illier" userId="0d003db3-70fe-470a-a2ed-2d0ec0cc03ea" providerId="ADAL" clId="{AF34F26B-258B-42F5-B86E-3B9CC66E3CA9}"/>
    <pc:docChg chg="custSel delSld modSld">
      <pc:chgData name="Martin Hillier" userId="0d003db3-70fe-470a-a2ed-2d0ec0cc03ea" providerId="ADAL" clId="{AF34F26B-258B-42F5-B86E-3B9CC66E3CA9}" dt="2026-02-01T07:18:48.690" v="2721" actId="207"/>
      <pc:docMkLst>
        <pc:docMk/>
      </pc:docMkLst>
      <pc:sldChg chg="addSp modSp">
        <pc:chgData name="Martin Hillier" userId="0d003db3-70fe-470a-a2ed-2d0ec0cc03ea" providerId="ADAL" clId="{AF34F26B-258B-42F5-B86E-3B9CC66E3CA9}" dt="2026-02-01T07:07:44.547" v="77" actId="1076"/>
        <pc:sldMkLst>
          <pc:docMk/>
          <pc:sldMk cId="271327583" sldId="261"/>
        </pc:sldMkLst>
        <pc:spChg chg="add mod">
          <ac:chgData name="Martin Hillier" userId="0d003db3-70fe-470a-a2ed-2d0ec0cc03ea" providerId="ADAL" clId="{AF34F26B-258B-42F5-B86E-3B9CC66E3CA9}" dt="2026-02-01T07:07:44.547" v="77" actId="1076"/>
          <ac:spMkLst>
            <pc:docMk/>
            <pc:sldMk cId="271327583" sldId="261"/>
            <ac:spMk id="5" creationId="{663C81A2-D32F-4AA6-9D6F-52280FE80544}"/>
          </ac:spMkLst>
        </pc:spChg>
      </pc:sldChg>
      <pc:sldChg chg="modSp modAnim">
        <pc:chgData name="Martin Hillier" userId="0d003db3-70fe-470a-a2ed-2d0ec0cc03ea" providerId="ADAL" clId="{AF34F26B-258B-42F5-B86E-3B9CC66E3CA9}" dt="2026-02-01T07:14:18.187" v="1645" actId="20577"/>
        <pc:sldMkLst>
          <pc:docMk/>
          <pc:sldMk cId="2681730264" sldId="281"/>
        </pc:sldMkLst>
        <pc:spChg chg="mod">
          <ac:chgData name="Martin Hillier" userId="0d003db3-70fe-470a-a2ed-2d0ec0cc03ea" providerId="ADAL" clId="{AF34F26B-258B-42F5-B86E-3B9CC66E3CA9}" dt="2026-02-01T07:09:32.155" v="195" actId="6549"/>
          <ac:spMkLst>
            <pc:docMk/>
            <pc:sldMk cId="2681730264" sldId="281"/>
            <ac:spMk id="2" creationId="{D79DF4C0-C2F2-4FF6-925C-E25956C79585}"/>
          </ac:spMkLst>
        </pc:spChg>
        <pc:spChg chg="mod">
          <ac:chgData name="Martin Hillier" userId="0d003db3-70fe-470a-a2ed-2d0ec0cc03ea" providerId="ADAL" clId="{AF34F26B-258B-42F5-B86E-3B9CC66E3CA9}" dt="2026-02-01T07:14:18.187" v="1645" actId="20577"/>
          <ac:spMkLst>
            <pc:docMk/>
            <pc:sldMk cId="2681730264" sldId="281"/>
            <ac:spMk id="3" creationId="{85A2505B-3844-4AD7-B2E2-D185A589BEE8}"/>
          </ac:spMkLst>
        </pc:spChg>
      </pc:sldChg>
      <pc:sldChg chg="modSp del modAnim">
        <pc:chgData name="Martin Hillier" userId="0d003db3-70fe-470a-a2ed-2d0ec0cc03ea" providerId="ADAL" clId="{AF34F26B-258B-42F5-B86E-3B9CC66E3CA9}" dt="2026-02-01T07:14:36.173" v="1647" actId="2696"/>
        <pc:sldMkLst>
          <pc:docMk/>
          <pc:sldMk cId="1189007070" sldId="282"/>
        </pc:sldMkLst>
        <pc:spChg chg="mod">
          <ac:chgData name="Martin Hillier" userId="0d003db3-70fe-470a-a2ed-2d0ec0cc03ea" providerId="ADAL" clId="{AF34F26B-258B-42F5-B86E-3B9CC66E3CA9}" dt="2026-02-01T07:14:32.954" v="1646" actId="6549"/>
          <ac:spMkLst>
            <pc:docMk/>
            <pc:sldMk cId="1189007070" sldId="282"/>
            <ac:spMk id="3" creationId="{C18DEC1D-D834-4F62-AE38-1883A34C3F3E}"/>
          </ac:spMkLst>
        </pc:spChg>
      </pc:sldChg>
      <pc:sldChg chg="del">
        <pc:chgData name="Martin Hillier" userId="0d003db3-70fe-470a-a2ed-2d0ec0cc03ea" providerId="ADAL" clId="{AF34F26B-258B-42F5-B86E-3B9CC66E3CA9}" dt="2026-02-01T07:14:52.362" v="1648" actId="2696"/>
        <pc:sldMkLst>
          <pc:docMk/>
          <pc:sldMk cId="1354907036" sldId="284"/>
        </pc:sldMkLst>
      </pc:sldChg>
      <pc:sldChg chg="del">
        <pc:chgData name="Martin Hillier" userId="0d003db3-70fe-470a-a2ed-2d0ec0cc03ea" providerId="ADAL" clId="{AF34F26B-258B-42F5-B86E-3B9CC66E3CA9}" dt="2026-02-01T07:14:58.159" v="1649" actId="2696"/>
        <pc:sldMkLst>
          <pc:docMk/>
          <pc:sldMk cId="514345142" sldId="285"/>
        </pc:sldMkLst>
      </pc:sldChg>
      <pc:sldChg chg="modSp">
        <pc:chgData name="Martin Hillier" userId="0d003db3-70fe-470a-a2ed-2d0ec0cc03ea" providerId="ADAL" clId="{AF34F26B-258B-42F5-B86E-3B9CC66E3CA9}" dt="2026-02-01T07:18:48.690" v="2721" actId="207"/>
        <pc:sldMkLst>
          <pc:docMk/>
          <pc:sldMk cId="1643563159" sldId="286"/>
        </pc:sldMkLst>
        <pc:spChg chg="mod">
          <ac:chgData name="Martin Hillier" userId="0d003db3-70fe-470a-a2ed-2d0ec0cc03ea" providerId="ADAL" clId="{AF34F26B-258B-42F5-B86E-3B9CC66E3CA9}" dt="2026-02-01T07:15:25.426" v="1699" actId="6549"/>
          <ac:spMkLst>
            <pc:docMk/>
            <pc:sldMk cId="1643563159" sldId="286"/>
            <ac:spMk id="2" creationId="{6AAB426D-5832-4091-BBB8-A8CB24C09BDE}"/>
          </ac:spMkLst>
        </pc:spChg>
        <pc:spChg chg="mod">
          <ac:chgData name="Martin Hillier" userId="0d003db3-70fe-470a-a2ed-2d0ec0cc03ea" providerId="ADAL" clId="{AF34F26B-258B-42F5-B86E-3B9CC66E3CA9}" dt="2026-02-01T07:18:48.690" v="2721" actId="207"/>
          <ac:spMkLst>
            <pc:docMk/>
            <pc:sldMk cId="1643563159" sldId="286"/>
            <ac:spMk id="3" creationId="{EF885CE1-F1C1-4B6B-BC2E-4740DBED53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20543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c3bc65d5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c3bc65d5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6941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921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98322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2848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82221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0231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354237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57204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71904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266761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830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678251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18259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212818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4193389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839377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3220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24888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08515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24057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61923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376840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084230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0623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1313259" y="975589"/>
            <a:ext cx="6517482" cy="188191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313259" y="2914651"/>
            <a:ext cx="6517482" cy="10286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6306516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46" y="3217030"/>
            <a:ext cx="7773324" cy="608708"/>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523696"/>
            <a:ext cx="7366899" cy="2410602"/>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31" y="3831546"/>
            <a:ext cx="7773339" cy="511854"/>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8820757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7773339" cy="2570434"/>
          </a:xfrm>
        </p:spPr>
        <p:txBody>
          <a:bodyPr anchor="ctr"/>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153616"/>
            <a:ext cx="7773339" cy="1189785"/>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9477562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084659" y="457200"/>
            <a:ext cx="6977064" cy="2244678"/>
          </a:xfrm>
        </p:spPr>
        <p:txBody>
          <a:bodyPr anchor="ctr"/>
          <a:lstStyle>
            <a:lvl1pPr>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707524"/>
            <a:ext cx="6564224" cy="446091"/>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685331" y="3279597"/>
            <a:ext cx="7773339" cy="1065790"/>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
        <p:nvSpPr>
          <p:cNvPr id="13" name="TextBox 12"/>
          <p:cNvSpPr txBox="1"/>
          <p:nvPr/>
        </p:nvSpPr>
        <p:spPr>
          <a:xfrm>
            <a:off x="751116" y="565625"/>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245184"/>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25366995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249166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Title 1"/>
          <p:cNvSpPr>
            <a:spLocks noGrp="1"/>
          </p:cNvSpPr>
          <p:nvPr>
            <p:ph type="title"/>
          </p:nvPr>
        </p:nvSpPr>
        <p:spPr>
          <a:xfrm>
            <a:off x="685331" y="457200"/>
            <a:ext cx="7773339" cy="1203821"/>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1775320"/>
            <a:ext cx="2474232"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685331" y="2207517"/>
            <a:ext cx="2474232"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339292" y="1775320"/>
            <a:ext cx="2468641"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331012" y="2207517"/>
            <a:ext cx="2477513"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979974" y="1775320"/>
            <a:ext cx="2478696" cy="432197"/>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979974" y="2207517"/>
            <a:ext cx="2478696" cy="2135884"/>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0787877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 name="Title 1"/>
          <p:cNvSpPr>
            <a:spLocks noGrp="1"/>
          </p:cNvSpPr>
          <p:nvPr>
            <p:ph type="title"/>
          </p:nvPr>
        </p:nvSpPr>
        <p:spPr>
          <a:xfrm>
            <a:off x="685331" y="458079"/>
            <a:ext cx="7773339" cy="120294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3153615"/>
            <a:ext cx="2472307"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685331" y="1775320"/>
            <a:ext cx="2472307" cy="1143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685331" y="3585811"/>
            <a:ext cx="2472307"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332069" y="3153615"/>
            <a:ext cx="247637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331011" y="1775320"/>
            <a:ext cx="2477514"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331011" y="3585811"/>
            <a:ext cx="2477514" cy="75758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979974" y="3153615"/>
            <a:ext cx="2475511" cy="432197"/>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979974" y="1775320"/>
            <a:ext cx="2478696" cy="1143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979880" y="3585809"/>
            <a:ext cx="2478790" cy="75759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7428954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1775320"/>
            <a:ext cx="7773339" cy="2568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5553087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Vertical Title 1"/>
          <p:cNvSpPr>
            <a:spLocks noGrp="1"/>
          </p:cNvSpPr>
          <p:nvPr>
            <p:ph type="title" orient="vert"/>
          </p:nvPr>
        </p:nvSpPr>
        <p:spPr>
          <a:xfrm>
            <a:off x="6543675" y="457201"/>
            <a:ext cx="1914995" cy="38861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457201"/>
            <a:ext cx="5744043" cy="38861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286147397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atin typeface="+mn-l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09" name="Google Shape;109;p2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sp>
        <p:nvSpPr>
          <p:cNvPr id="110" name="Google Shape;11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4435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17850" y="207250"/>
            <a:ext cx="8520600" cy="434776"/>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8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311700" y="739302"/>
            <a:ext cx="8520600" cy="3829573"/>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Nunito"/>
              <a:buChar char="●"/>
              <a:defRPr sz="1600">
                <a:solidFill>
                  <a:schemeClr val="tx1"/>
                </a:solidFill>
                <a:latin typeface="+mn-lt"/>
                <a:ea typeface="Nunito"/>
                <a:cs typeface="Nunito"/>
                <a:sym typeface="Nunito"/>
              </a:defRPr>
            </a:lvl1pPr>
            <a:lvl2pPr marL="914400" lvl="1" indent="-317500" rtl="0">
              <a:spcBef>
                <a:spcPts val="1600"/>
              </a:spcBef>
              <a:spcAft>
                <a:spcPts val="0"/>
              </a:spcAft>
              <a:buSzPts val="1400"/>
              <a:buFont typeface="Nunito"/>
              <a:buChar char="○"/>
              <a:defRPr>
                <a:latin typeface="Nunito"/>
                <a:ea typeface="Nunito"/>
                <a:cs typeface="Nunito"/>
                <a:sym typeface="Nunito"/>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Font typeface="Nunito"/>
              <a:buChar char="●"/>
              <a:defRPr>
                <a:latin typeface="Nunito"/>
                <a:ea typeface="Nunito"/>
                <a:cs typeface="Nunito"/>
                <a:sym typeface="Nunito"/>
              </a:defRPr>
            </a:lvl4pPr>
            <a:lvl5pPr marL="2286000" lvl="4" indent="-317500" rtl="0">
              <a:spcBef>
                <a:spcPts val="1600"/>
              </a:spcBef>
              <a:spcAft>
                <a:spcPts val="0"/>
              </a:spcAft>
              <a:buSzPts val="1400"/>
              <a:buFont typeface="Nunito"/>
              <a:buChar char="○"/>
              <a:defRPr>
                <a:latin typeface="Nunito"/>
                <a:ea typeface="Nunito"/>
                <a:cs typeface="Nunito"/>
                <a:sym typeface="Nunito"/>
              </a:defRPr>
            </a:lvl5pPr>
            <a:lvl6pPr marL="2743200" lvl="5" indent="-317500" rtl="0">
              <a:spcBef>
                <a:spcPts val="1600"/>
              </a:spcBef>
              <a:spcAft>
                <a:spcPts val="0"/>
              </a:spcAft>
              <a:buSzPts val="1400"/>
              <a:buFont typeface="Nunito"/>
              <a:buChar char="■"/>
              <a:defRPr>
                <a:latin typeface="Nunito"/>
                <a:ea typeface="Nunito"/>
                <a:cs typeface="Nunito"/>
                <a:sym typeface="Nunito"/>
              </a:defRPr>
            </a:lvl6pPr>
            <a:lvl7pPr marL="3200400" lvl="6" indent="-317500" rtl="0">
              <a:spcBef>
                <a:spcPts val="1600"/>
              </a:spcBef>
              <a:spcAft>
                <a:spcPts val="0"/>
              </a:spcAft>
              <a:buSzPts val="1400"/>
              <a:buFont typeface="Nunito"/>
              <a:buChar char="●"/>
              <a:defRPr>
                <a:latin typeface="Nunito"/>
                <a:ea typeface="Nunito"/>
                <a:cs typeface="Nunito"/>
                <a:sym typeface="Nunito"/>
              </a:defRPr>
            </a:lvl7pPr>
            <a:lvl8pPr marL="3657600" lvl="7" indent="-317500" rtl="0">
              <a:spcBef>
                <a:spcPts val="1600"/>
              </a:spcBef>
              <a:spcAft>
                <a:spcPts val="0"/>
              </a:spcAft>
              <a:buSzPts val="1400"/>
              <a:buFont typeface="Nunito"/>
              <a:buChar char="○"/>
              <a:defRPr>
                <a:latin typeface="Nunito"/>
                <a:ea typeface="Nunito"/>
                <a:cs typeface="Nunito"/>
                <a:sym typeface="Nunito"/>
              </a:defRPr>
            </a:lvl8pPr>
            <a:lvl9pPr marL="4114800" lvl="8" indent="-317500" rtl="0">
              <a:spcBef>
                <a:spcPts val="1600"/>
              </a:spcBef>
              <a:spcAft>
                <a:spcPts val="1600"/>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589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777287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2945014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621423"/>
            <a:ext cx="7763814" cy="2052614"/>
          </a:xfrm>
        </p:spPr>
        <p:txBody>
          <a:bodyPr anchor="b">
            <a:normAutofit/>
          </a:bodyPr>
          <a:lstStyle>
            <a:lvl1pPr>
              <a:defRPr sz="3000"/>
            </a:lvl1pPr>
          </a:lstStyle>
          <a:p>
            <a:r>
              <a:rPr lang="en-US"/>
              <a:t>Click to edit Master title style</a:t>
            </a:r>
            <a:endParaRPr lang="en-US" dirty="0"/>
          </a:p>
        </p:txBody>
      </p:sp>
      <p:sp>
        <p:nvSpPr>
          <p:cNvPr id="3" name="Text Placeholder 2"/>
          <p:cNvSpPr>
            <a:spLocks noGrp="1"/>
          </p:cNvSpPr>
          <p:nvPr>
            <p:ph type="body" idx="1"/>
          </p:nvPr>
        </p:nvSpPr>
        <p:spPr>
          <a:xfrm>
            <a:off x="685331" y="2743093"/>
            <a:ext cx="7763814" cy="1026137"/>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13431784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488257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1778263"/>
            <a:ext cx="3655106"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2288260"/>
            <a:ext cx="3829520"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1778263"/>
            <a:ext cx="3661353" cy="509996"/>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2288260"/>
            <a:ext cx="3829051" cy="2055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10934244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4475691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21427435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2951766" cy="1517439"/>
          </a:xfrm>
        </p:spPr>
        <p:txBody>
          <a:bodyPr anchor="b"/>
          <a:lstStyle>
            <a:lvl1pPr algn="ctr">
              <a:defRPr sz="2400"/>
            </a:lvl1pPr>
          </a:lstStyle>
          <a:p>
            <a:r>
              <a:rPr lang="en-US"/>
              <a:t>Click to edit Master title style</a:t>
            </a:r>
            <a:endParaRPr lang="en-US" dirty="0"/>
          </a:p>
        </p:txBody>
      </p:sp>
      <p:sp>
        <p:nvSpPr>
          <p:cNvPr id="10" name="Content Placeholder 2"/>
          <p:cNvSpPr>
            <a:spLocks noGrp="1"/>
          </p:cNvSpPr>
          <p:nvPr>
            <p:ph sz="quarter" idx="13"/>
          </p:nvPr>
        </p:nvSpPr>
        <p:spPr>
          <a:xfrm>
            <a:off x="3808547" y="457201"/>
            <a:ext cx="4650122" cy="38861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1974639"/>
            <a:ext cx="2951767" cy="2368761"/>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08916605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457200"/>
            <a:ext cx="4451227" cy="1517441"/>
          </a:xfrm>
        </p:spPr>
        <p:txBody>
          <a:bodyPr anchor="b"/>
          <a:lstStyle>
            <a:lvl1pPr algn="ct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68602" y="457201"/>
            <a:ext cx="2441519" cy="38862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85346" y="1974639"/>
            <a:ext cx="4451212" cy="2368760"/>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113883184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1" y="-1"/>
            <a:ext cx="9144002"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463888"/>
            <a:ext cx="7773338" cy="11971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1775320"/>
            <a:ext cx="7773339" cy="2568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4412457"/>
            <a:ext cx="2057400" cy="273844"/>
          </a:xfrm>
          <a:prstGeom prst="rect">
            <a:avLst/>
          </a:prstGeom>
        </p:spPr>
        <p:txBody>
          <a:bodyPr vert="horz" lIns="91440" tIns="45720" rIns="91440" bIns="45720" rtlCol="0" anchor="ctr"/>
          <a:lstStyle>
            <a:lvl1pPr algn="r">
              <a:defRPr sz="750">
                <a:solidFill>
                  <a:schemeClr val="tx1"/>
                </a:solidFill>
              </a:defRPr>
            </a:lvl1pPr>
          </a:lstStyle>
          <a:p>
            <a:fld id="{48A87A34-81AB-432B-8DAE-1953F412C126}" type="datetimeFigureOut">
              <a:rPr lang="en-US" dirty="0"/>
              <a:pPr/>
              <a:t>2/1/2026</a:t>
            </a:fld>
            <a:endParaRPr lang="en-US" dirty="0"/>
          </a:p>
        </p:txBody>
      </p:sp>
      <p:sp>
        <p:nvSpPr>
          <p:cNvPr id="5" name="Footer Placeholder 4"/>
          <p:cNvSpPr>
            <a:spLocks noGrp="1"/>
          </p:cNvSpPr>
          <p:nvPr>
            <p:ph type="ftr" sz="quarter" idx="3"/>
          </p:nvPr>
        </p:nvSpPr>
        <p:spPr>
          <a:xfrm>
            <a:off x="685331" y="4412457"/>
            <a:ext cx="5004665" cy="273844"/>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4412457"/>
            <a:ext cx="573161" cy="273844"/>
          </a:xfrm>
          <a:prstGeom prst="rect">
            <a:avLst/>
          </a:prstGeom>
        </p:spPr>
        <p:txBody>
          <a:bodyPr vert="horz" lIns="91440" tIns="45720" rIns="91440" bIns="45720" rtlCol="0" anchor="ctr"/>
          <a:lstStyle>
            <a:lvl1pPr algn="r">
              <a:defRPr sz="750">
                <a:solidFill>
                  <a:schemeClr val="tx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6010086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0.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240.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989"/>
        </a:solidFill>
        <a:effectLst/>
      </p:bgPr>
    </p:bg>
    <p:spTree>
      <p:nvGrpSpPr>
        <p:cNvPr id="1" name="Shape 114"/>
        <p:cNvGrpSpPr/>
        <p:nvPr/>
      </p:nvGrpSpPr>
      <p:grpSpPr>
        <a:xfrm>
          <a:off x="0" y="0"/>
          <a:ext cx="0" cy="0"/>
          <a:chOff x="0" y="0"/>
          <a:chExt cx="0" cy="0"/>
        </a:xfrm>
      </p:grpSpPr>
      <p:sp>
        <p:nvSpPr>
          <p:cNvPr id="116" name="Google Shape;116;p23"/>
          <p:cNvSpPr txBox="1">
            <a:spLocks noGrp="1"/>
          </p:cNvSpPr>
          <p:nvPr>
            <p:ph type="ctrTitle"/>
          </p:nvPr>
        </p:nvSpPr>
        <p:spPr>
          <a:xfrm>
            <a:off x="311700" y="2836625"/>
            <a:ext cx="8520600" cy="14167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chemeClr val="bg1"/>
              </a:solidFill>
              <a:latin typeface="+mj-lt"/>
              <a:ea typeface="Nunito"/>
              <a:cs typeface="Nunito"/>
              <a:sym typeface="Nunito"/>
            </a:endParaRPr>
          </a:p>
          <a:p>
            <a:r>
              <a:rPr lang="en-US" sz="4000" dirty="0">
                <a:solidFill>
                  <a:schemeClr val="bg1"/>
                </a:solidFill>
                <a:latin typeface="+mj-lt"/>
                <a:ea typeface="Arial"/>
                <a:cs typeface="Arial"/>
                <a:sym typeface="Arial"/>
              </a:rPr>
              <a:t>Year 6 SATs 2026</a:t>
            </a:r>
            <a:endParaRPr sz="3800" dirty="0">
              <a:solidFill>
                <a:schemeClr val="bg1"/>
              </a:solidFill>
              <a:latin typeface="+mj-lt"/>
              <a:ea typeface="Nunito Sans Light"/>
              <a:cs typeface="Nunito Sans Light"/>
              <a:sym typeface="Nunito Sans Light"/>
            </a:endParaRPr>
          </a:p>
        </p:txBody>
      </p:sp>
      <p:pic>
        <p:nvPicPr>
          <p:cNvPr id="3" name="Picture 2">
            <a:extLst>
              <a:ext uri="{FF2B5EF4-FFF2-40B4-BE49-F238E27FC236}">
                <a16:creationId xmlns:a16="http://schemas.microsoft.com/office/drawing/2014/main" id="{6560D6DC-E726-4ECD-BA04-EDD1D779AD7B}"/>
              </a:ext>
            </a:extLst>
          </p:cNvPr>
          <p:cNvPicPr>
            <a:picLocks noChangeAspect="1"/>
          </p:cNvPicPr>
          <p:nvPr/>
        </p:nvPicPr>
        <p:blipFill>
          <a:blip r:embed="rId3"/>
          <a:stretch>
            <a:fillRect/>
          </a:stretch>
        </p:blipFill>
        <p:spPr>
          <a:xfrm>
            <a:off x="826445" y="970497"/>
            <a:ext cx="7491109" cy="118120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 reading SATs paper requires a range of answer styles.</a:t>
            </a:r>
          </a:p>
          <a:p>
            <a:pPr marL="114300" indent="0">
              <a:buNone/>
            </a:pPr>
            <a:endParaRPr lang="en-GB" dirty="0"/>
          </a:p>
          <a:p>
            <a:pPr marL="114300" indent="0">
              <a:buNone/>
            </a:pPr>
            <a:r>
              <a:rPr lang="en-GB" dirty="0"/>
              <a:t>Example questions: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F676C546-D209-41CB-AEF5-77B5AF70B2AB}"/>
              </a:ext>
            </a:extLst>
          </p:cNvPr>
          <p:cNvPicPr>
            <a:picLocks noChangeAspect="1"/>
          </p:cNvPicPr>
          <p:nvPr/>
        </p:nvPicPr>
        <p:blipFill>
          <a:blip r:embed="rId3"/>
          <a:stretch>
            <a:fillRect/>
          </a:stretch>
        </p:blipFill>
        <p:spPr>
          <a:xfrm>
            <a:off x="456660" y="1712002"/>
            <a:ext cx="4642594" cy="13067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5038BECB-9DE6-442C-B750-A465EFF4528F}"/>
              </a:ext>
            </a:extLst>
          </p:cNvPr>
          <p:cNvPicPr>
            <a:picLocks noChangeAspect="1"/>
          </p:cNvPicPr>
          <p:nvPr/>
        </p:nvPicPr>
        <p:blipFill>
          <a:blip r:embed="rId4"/>
          <a:stretch>
            <a:fillRect/>
          </a:stretch>
        </p:blipFill>
        <p:spPr>
          <a:xfrm>
            <a:off x="5244215" y="1131277"/>
            <a:ext cx="3705225" cy="13335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2DBDE4B-85E0-41C4-88FD-D7FD84868A9B}"/>
              </a:ext>
            </a:extLst>
          </p:cNvPr>
          <p:cNvPicPr>
            <a:picLocks noChangeAspect="1"/>
          </p:cNvPicPr>
          <p:nvPr/>
        </p:nvPicPr>
        <p:blipFill>
          <a:blip r:embed="rId5"/>
          <a:stretch>
            <a:fillRect/>
          </a:stretch>
        </p:blipFill>
        <p:spPr>
          <a:xfrm>
            <a:off x="2450915" y="3572739"/>
            <a:ext cx="4242167" cy="12872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02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1"/>
            <a:ext cx="4230683" cy="999291"/>
          </a:xfrm>
        </p:spPr>
        <p:txBody>
          <a:bodyPr/>
          <a:lstStyle/>
          <a:p>
            <a:pPr marL="114300" indent="0">
              <a:buNone/>
            </a:pPr>
            <a:r>
              <a:rPr lang="en-GB" dirty="0"/>
              <a:t>Example questions:</a:t>
            </a:r>
          </a:p>
          <a:p>
            <a:pPr marL="114300" indent="0">
              <a:buNone/>
            </a:pPr>
            <a:r>
              <a:rPr lang="en-GB" dirty="0"/>
              <a:t>Based on text 2: Fact Sheet: About Bumblebees</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11" name="Picture 10">
            <a:extLst>
              <a:ext uri="{FF2B5EF4-FFF2-40B4-BE49-F238E27FC236}">
                <a16:creationId xmlns:a16="http://schemas.microsoft.com/office/drawing/2014/main" id="{0AEAC541-8DD0-4DF2-B13E-F7FB96914FA3}"/>
              </a:ext>
            </a:extLst>
          </p:cNvPr>
          <p:cNvPicPr>
            <a:picLocks noChangeAspect="1"/>
          </p:cNvPicPr>
          <p:nvPr/>
        </p:nvPicPr>
        <p:blipFill>
          <a:blip r:embed="rId3"/>
          <a:stretch>
            <a:fillRect/>
          </a:stretch>
        </p:blipFill>
        <p:spPr>
          <a:xfrm>
            <a:off x="4478150" y="609896"/>
            <a:ext cx="4470400" cy="125809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A82127C-D87D-49C4-9791-6FE55980637C}"/>
              </a:ext>
            </a:extLst>
          </p:cNvPr>
          <p:cNvPicPr>
            <a:picLocks noChangeAspect="1"/>
          </p:cNvPicPr>
          <p:nvPr/>
        </p:nvPicPr>
        <p:blipFill>
          <a:blip r:embed="rId4"/>
          <a:stretch>
            <a:fillRect/>
          </a:stretch>
        </p:blipFill>
        <p:spPr>
          <a:xfrm>
            <a:off x="5018538" y="2804730"/>
            <a:ext cx="3719912" cy="213152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7C3F3118-DCF6-4D91-8E63-3821B653E476}"/>
              </a:ext>
            </a:extLst>
          </p:cNvPr>
          <p:cNvPicPr>
            <a:picLocks noChangeAspect="1"/>
          </p:cNvPicPr>
          <p:nvPr/>
        </p:nvPicPr>
        <p:blipFill>
          <a:blip r:embed="rId5"/>
          <a:stretch>
            <a:fillRect/>
          </a:stretch>
        </p:blipFill>
        <p:spPr>
          <a:xfrm>
            <a:off x="405550" y="1765349"/>
            <a:ext cx="4642594" cy="10931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5491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311699" y="739302"/>
            <a:ext cx="8520601" cy="698729"/>
          </a:xfrm>
        </p:spPr>
        <p:txBody>
          <a:bodyPr/>
          <a:lstStyle/>
          <a:p>
            <a:pPr marL="114300" indent="0">
              <a:buNone/>
            </a:pPr>
            <a:r>
              <a:rPr lang="en-GB" dirty="0"/>
              <a:t>Example questions:</a:t>
            </a:r>
          </a:p>
          <a:p>
            <a:pPr marL="114300" indent="0">
              <a:buNone/>
            </a:pPr>
            <a:r>
              <a:rPr lang="en-GB" dirty="0"/>
              <a:t>Based on text 3: Music Box</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12</a:t>
            </a:fld>
            <a:endParaRPr lang="en"/>
          </a:p>
        </p:txBody>
      </p:sp>
      <p:pic>
        <p:nvPicPr>
          <p:cNvPr id="11" name="Picture 10">
            <a:extLst>
              <a:ext uri="{FF2B5EF4-FFF2-40B4-BE49-F238E27FC236}">
                <a16:creationId xmlns:a16="http://schemas.microsoft.com/office/drawing/2014/main" id="{6C73481A-B4AB-4202-BB10-6175F11BC708}"/>
              </a:ext>
            </a:extLst>
          </p:cNvPr>
          <p:cNvPicPr>
            <a:picLocks noChangeAspect="1"/>
          </p:cNvPicPr>
          <p:nvPr/>
        </p:nvPicPr>
        <p:blipFill>
          <a:blip r:embed="rId3"/>
          <a:stretch>
            <a:fillRect/>
          </a:stretch>
        </p:blipFill>
        <p:spPr>
          <a:xfrm>
            <a:off x="4826412" y="1199340"/>
            <a:ext cx="4005888" cy="34163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32C3E224-F527-4E09-9EEC-7AA1AF0EC2E3}"/>
              </a:ext>
            </a:extLst>
          </p:cNvPr>
          <p:cNvPicPr>
            <a:picLocks noChangeAspect="1"/>
          </p:cNvPicPr>
          <p:nvPr/>
        </p:nvPicPr>
        <p:blipFill>
          <a:blip r:embed="rId4"/>
          <a:stretch>
            <a:fillRect/>
          </a:stretch>
        </p:blipFill>
        <p:spPr>
          <a:xfrm>
            <a:off x="444627" y="1368084"/>
            <a:ext cx="4005888" cy="307881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16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8E8-F786-4D94-BB26-B66563F6E789}"/>
              </a:ext>
            </a:extLst>
          </p:cNvPr>
          <p:cNvSpPr>
            <a:spLocks noGrp="1"/>
          </p:cNvSpPr>
          <p:nvPr>
            <p:ph type="title"/>
          </p:nvPr>
        </p:nvSpPr>
        <p:spPr/>
        <p:txBody>
          <a:bodyPr/>
          <a:lstStyle/>
          <a:p>
            <a:r>
              <a:rPr lang="en-GB" dirty="0"/>
              <a:t>Reading </a:t>
            </a:r>
          </a:p>
        </p:txBody>
      </p:sp>
      <p:sp>
        <p:nvSpPr>
          <p:cNvPr id="3" name="Text Placeholder 2">
            <a:extLst>
              <a:ext uri="{FF2B5EF4-FFF2-40B4-BE49-F238E27FC236}">
                <a16:creationId xmlns:a16="http://schemas.microsoft.com/office/drawing/2014/main" id="{8B7EEAD6-3768-4FDE-B4F0-D6A435F06A15}"/>
              </a:ext>
            </a:extLst>
          </p:cNvPr>
          <p:cNvSpPr>
            <a:spLocks noGrp="1"/>
          </p:cNvSpPr>
          <p:nvPr>
            <p:ph type="body" idx="1"/>
          </p:nvPr>
        </p:nvSpPr>
        <p:spPr/>
        <p:txBody>
          <a:bodyPr/>
          <a:lstStyle/>
          <a:p>
            <a:pPr marL="114300" indent="0">
              <a:buNone/>
            </a:pPr>
            <a:r>
              <a:rPr lang="en-GB" dirty="0"/>
              <a:t>Since the current testing formation for the SATs began in 2016, there has been a tendency for three types of questions to be the most popular. </a:t>
            </a:r>
          </a:p>
          <a:p>
            <a:pPr marL="114300" indent="0">
              <a:buNone/>
            </a:pPr>
            <a:endParaRPr lang="en-GB" dirty="0"/>
          </a:p>
          <a:p>
            <a:pPr marL="114300" indent="0">
              <a:buNone/>
            </a:pPr>
            <a:r>
              <a:rPr lang="en-GB" dirty="0"/>
              <a:t>As an example, In the 2019 Reading SATs paper,</a:t>
            </a:r>
          </a:p>
          <a:p>
            <a:r>
              <a:rPr lang="en-GB" dirty="0">
                <a:solidFill>
                  <a:srgbClr val="283593"/>
                </a:solidFill>
              </a:rPr>
              <a:t>12% of marks could be gained from answering questions involving giving and explaining the meaning of words in context;</a:t>
            </a:r>
          </a:p>
          <a:p>
            <a:r>
              <a:rPr lang="en-GB" dirty="0">
                <a:solidFill>
                  <a:srgbClr val="283593"/>
                </a:solidFill>
              </a:rPr>
              <a:t>42% of marks could be gained from answering questions involving </a:t>
            </a:r>
            <a:r>
              <a:rPr lang="en-US" dirty="0">
                <a:solidFill>
                  <a:srgbClr val="283593"/>
                </a:solidFill>
              </a:rPr>
              <a:t>retrieving and recording information or identifying key details from a text;</a:t>
            </a:r>
          </a:p>
          <a:p>
            <a:r>
              <a:rPr lang="en-GB" dirty="0">
                <a:solidFill>
                  <a:srgbClr val="283593"/>
                </a:solidFill>
              </a:rPr>
              <a:t>36% of marks could be gained from answering questions involving making inferences from a text and justifying inferences with text evidence. </a:t>
            </a:r>
          </a:p>
          <a:p>
            <a:pPr marL="114300" indent="0">
              <a:buNone/>
            </a:pPr>
            <a:endParaRPr lang="en-GB" dirty="0"/>
          </a:p>
          <a:p>
            <a:pPr marL="114300" indent="0">
              <a:buNone/>
            </a:pPr>
            <a:r>
              <a:rPr lang="en-GB" dirty="0"/>
              <a:t>When reading with your child at home try focusing on these types of questions. </a:t>
            </a:r>
          </a:p>
          <a:p>
            <a:endParaRPr lang="en-GB" dirty="0"/>
          </a:p>
        </p:txBody>
      </p:sp>
      <p:sp>
        <p:nvSpPr>
          <p:cNvPr id="4" name="Slide Number Placeholder 3">
            <a:extLst>
              <a:ext uri="{FF2B5EF4-FFF2-40B4-BE49-F238E27FC236}">
                <a16:creationId xmlns:a16="http://schemas.microsoft.com/office/drawing/2014/main" id="{474889D6-6DFE-402C-9D18-81D5ED767394}"/>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124366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and Thursday 14</a:t>
            </a:r>
            <a:r>
              <a:rPr lang="en-GB" baseline="30000" dirty="0"/>
              <a:t>th</a:t>
            </a:r>
            <a:r>
              <a:rPr lang="en-GB" dirty="0"/>
              <a:t> </a:t>
            </a:r>
            <a:r>
              <a:rPr lang="en-GB" dirty="0" err="1"/>
              <a:t>MAy</a:t>
            </a:r>
            <a:endParaRPr lang="en-GB" dirty="0"/>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2"/>
            <a:ext cx="8520600" cy="3324697"/>
          </a:xfrm>
        </p:spPr>
        <p:txBody>
          <a:bodyPr/>
          <a:lstStyle/>
          <a:p>
            <a:pPr marL="114300" indent="0">
              <a:buNone/>
            </a:pPr>
            <a:r>
              <a:rPr lang="en-GB" dirty="0"/>
              <a:t>The maths assessments consist of three tests.</a:t>
            </a:r>
          </a:p>
          <a:p>
            <a:pPr marL="114300"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297585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311700" y="739303"/>
            <a:ext cx="8520600" cy="2105498"/>
          </a:xfrm>
        </p:spPr>
        <p:txBody>
          <a:bodyPr/>
          <a:lstStyle/>
          <a:p>
            <a:pPr marL="114300" indent="0">
              <a:buNone/>
            </a:pPr>
            <a:r>
              <a:rPr lang="en-GB" dirty="0"/>
              <a:t>The maths arithmetic paper has a total of </a:t>
            </a:r>
            <a:r>
              <a:rPr lang="en-GB" dirty="0">
                <a:solidFill>
                  <a:srgbClr val="283593"/>
                </a:solidFill>
              </a:rPr>
              <a:t>40 marks</a:t>
            </a:r>
            <a:r>
              <a:rPr lang="en-GB" dirty="0"/>
              <a:t>. </a:t>
            </a:r>
          </a:p>
          <a:p>
            <a:pPr marL="114300" indent="0">
              <a:buNone/>
            </a:pPr>
            <a:endParaRPr lang="en-GB" dirty="0"/>
          </a:p>
          <a:p>
            <a:pPr marL="114300" indent="0">
              <a:buNone/>
            </a:pPr>
            <a:r>
              <a:rPr lang="en-GB" dirty="0"/>
              <a:t>The test covers the four operations (addition, subtraction, multiplication, division, including order of operations requiring BIDMAS), percentages of amounts and calculating with decimals and fractions. </a:t>
            </a:r>
          </a:p>
          <a:p>
            <a:pPr marL="114300" indent="0">
              <a:buNone/>
            </a:pPr>
            <a:endParaRPr lang="en-GB" dirty="0"/>
          </a:p>
          <a:p>
            <a:pPr marL="114300" indent="0">
              <a:buNone/>
            </a:pPr>
            <a:r>
              <a:rPr lang="en-GB" dirty="0"/>
              <a:t>Example question: </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15</a:t>
            </a:fld>
            <a:endParaRPr lang="en"/>
          </a:p>
        </p:txBody>
      </p:sp>
      <p:pic>
        <p:nvPicPr>
          <p:cNvPr id="6" name="Picture 5">
            <a:extLst>
              <a:ext uri="{FF2B5EF4-FFF2-40B4-BE49-F238E27FC236}">
                <a16:creationId xmlns:a16="http://schemas.microsoft.com/office/drawing/2014/main" id="{BC94F2D9-973C-494A-90AA-48A51B6A6BD4}"/>
              </a:ext>
            </a:extLst>
          </p:cNvPr>
          <p:cNvPicPr>
            <a:picLocks noChangeAspect="1"/>
          </p:cNvPicPr>
          <p:nvPr/>
        </p:nvPicPr>
        <p:blipFill>
          <a:blip r:embed="rId3"/>
          <a:stretch>
            <a:fillRect/>
          </a:stretch>
        </p:blipFill>
        <p:spPr>
          <a:xfrm>
            <a:off x="496460" y="2844800"/>
            <a:ext cx="3942678" cy="183314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8913D6F-D566-48E5-8451-0D1877B89276}"/>
              </a:ext>
            </a:extLst>
          </p:cNvPr>
          <p:cNvPicPr>
            <a:picLocks noChangeAspect="1"/>
          </p:cNvPicPr>
          <p:nvPr/>
        </p:nvPicPr>
        <p:blipFill>
          <a:blip r:embed="rId4"/>
          <a:stretch>
            <a:fillRect/>
          </a:stretch>
        </p:blipFill>
        <p:spPr>
          <a:xfrm>
            <a:off x="4572000" y="2291264"/>
            <a:ext cx="4337802" cy="23866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6398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4726202" y="1174079"/>
            <a:ext cx="3746258" cy="1599405"/>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16</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523993" y="1174079"/>
            <a:ext cx="3746256" cy="1602475"/>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523993" y="3029584"/>
            <a:ext cx="3746256" cy="159940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4726202" y="3029584"/>
            <a:ext cx="3746256" cy="1599404"/>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034624" y="1730945"/>
            <a:ext cx="2654238" cy="880272"/>
            <a:chOff x="1034624" y="1730945"/>
            <a:chExt cx="2654238" cy="880272"/>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5.87</a:t>
              </a:r>
            </a:p>
            <a:p>
              <a:pPr marL="0" indent="0">
                <a:lnSpc>
                  <a:spcPct val="100000"/>
                </a:lnSpc>
                <a:buFont typeface="Nunito"/>
                <a:buNone/>
              </a:pPr>
              <a:r>
                <a:rPr lang="en-GB" sz="1200" u="sng" dirty="0"/>
                <a:t>+ 3.123</a:t>
              </a:r>
            </a:p>
            <a:p>
              <a:pPr marL="0" indent="0">
                <a:lnSpc>
                  <a:spcPct val="100000"/>
                </a:lnSpc>
                <a:buFont typeface="Nunito"/>
                <a:buNone/>
              </a:pPr>
              <a:r>
                <a:rPr lang="en-GB" sz="1200"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76999"/>
            </a:xfrm>
            <a:prstGeom prst="rect">
              <a:avLst/>
            </a:prstGeom>
            <a:noFill/>
          </p:spPr>
          <p:txBody>
            <a:bodyPr wrap="square">
              <a:spAutoFit/>
            </a:bodyPr>
            <a:lstStyle/>
            <a:p>
              <a:r>
                <a:rPr lang="en-GB" sz="12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5219763" y="1283629"/>
            <a:ext cx="739010" cy="1102965"/>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  87</a:t>
              </a:r>
            </a:p>
            <a:p>
              <a:pPr marL="0" indent="0">
                <a:lnSpc>
                  <a:spcPct val="100000"/>
                </a:lnSpc>
                <a:buFont typeface="Nunito"/>
                <a:buNone/>
              </a:pPr>
              <a:r>
                <a:rPr lang="en-GB" sz="1200" u="sng" dirty="0"/>
                <a:t>- 65</a:t>
              </a:r>
            </a:p>
            <a:p>
              <a:pPr marL="0" indent="0">
                <a:lnSpc>
                  <a:spcPct val="100000"/>
                </a:lnSpc>
                <a:buFont typeface="Nunito"/>
                <a:buNone/>
              </a:pPr>
              <a:r>
                <a:rPr lang="en-GB" sz="1200"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76999"/>
            </a:xfrm>
            <a:prstGeom prst="rect">
              <a:avLst/>
            </a:prstGeom>
            <a:noFill/>
          </p:spPr>
          <p:txBody>
            <a:bodyPr wrap="square">
              <a:spAutoFit/>
            </a:bodyPr>
            <a:lstStyle/>
            <a:p>
              <a:r>
                <a:rPr lang="en-GB" sz="12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034623" y="3532236"/>
            <a:ext cx="2646424" cy="935135"/>
            <a:chOff x="1034623" y="3532236"/>
            <a:chExt cx="2646424" cy="935135"/>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60 ÷ (30 - 24)</a:t>
              </a:r>
            </a:p>
            <a:p>
              <a:pPr marL="0" indent="0">
                <a:lnSpc>
                  <a:spcPct val="100000"/>
                </a:lnSpc>
                <a:buFont typeface="Nunito"/>
                <a:buNone/>
              </a:pPr>
              <a:r>
                <a:rPr lang="en-GB" sz="1200" dirty="0"/>
                <a:t>60 ÷      6       = 10</a:t>
              </a:r>
            </a:p>
            <a:p>
              <a:pPr marL="0" indent="0">
                <a:lnSpc>
                  <a:spcPct val="100000"/>
                </a:lnSpc>
                <a:buFont typeface="Nunito"/>
                <a:buNone/>
              </a:pPr>
              <a:endParaRPr lang="en-GB" sz="1200"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76999"/>
            </a:xfrm>
            <a:prstGeom prst="rect">
              <a:avLst/>
            </a:prstGeom>
            <a:noFill/>
          </p:spPr>
          <p:txBody>
            <a:bodyPr wrap="square">
              <a:spAutoFit/>
            </a:bodyPr>
            <a:lstStyle/>
            <a:p>
              <a:r>
                <a:rPr lang="en-GB" sz="12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5219762" y="3533444"/>
            <a:ext cx="2669867" cy="933926"/>
            <a:chOff x="5219762" y="3533444"/>
            <a:chExt cx="2669867" cy="933926"/>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 of 3,000 = 300</a:t>
              </a:r>
            </a:p>
            <a:p>
              <a:pPr marL="0" indent="0">
                <a:lnSpc>
                  <a:spcPct val="100000"/>
                </a:lnSpc>
                <a:buFont typeface="Nunito"/>
                <a:buNone/>
              </a:pPr>
              <a:r>
                <a:rPr lang="en-GB" sz="1200" dirty="0"/>
                <a:t>20% of 3,000 = 600 </a:t>
              </a:r>
              <a:endParaRPr lang="en-GB" sz="1200"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76999"/>
            </a:xfrm>
            <a:prstGeom prst="rect">
              <a:avLst/>
            </a:prstGeom>
            <a:noFill/>
          </p:spPr>
          <p:txBody>
            <a:bodyPr wrap="square">
              <a:spAutoFit/>
            </a:bodyPr>
            <a:lstStyle/>
            <a:p>
              <a:r>
                <a:rPr lang="en-GB" sz="1200" dirty="0"/>
                <a:t>600</a:t>
              </a:r>
            </a:p>
          </p:txBody>
        </p:sp>
      </p:grpSp>
    </p:spTree>
    <p:extLst>
      <p:ext uri="{BB962C8B-B14F-4D97-AF65-F5344CB8AC3E}">
        <p14:creationId xmlns:p14="http://schemas.microsoft.com/office/powerpoint/2010/main" val="390553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17</a:t>
            </a:fld>
            <a:endParaRPr lang="en"/>
          </a:p>
        </p:txBody>
      </p:sp>
      <p:pic>
        <p:nvPicPr>
          <p:cNvPr id="14" name="Picture 13">
            <a:extLst>
              <a:ext uri="{FF2B5EF4-FFF2-40B4-BE49-F238E27FC236}">
                <a16:creationId xmlns:a16="http://schemas.microsoft.com/office/drawing/2014/main" id="{C78BFB2E-1F74-496E-9C0C-7559489D49C2}"/>
              </a:ext>
            </a:extLst>
          </p:cNvPr>
          <p:cNvPicPr>
            <a:picLocks noChangeAspect="1"/>
          </p:cNvPicPr>
          <p:nvPr/>
        </p:nvPicPr>
        <p:blipFill>
          <a:blip r:embed="rId3"/>
          <a:stretch>
            <a:fillRect/>
          </a:stretch>
        </p:blipFill>
        <p:spPr>
          <a:xfrm>
            <a:off x="523994" y="2924268"/>
            <a:ext cx="3746255" cy="1738949"/>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E3B96BB-C0CE-45C4-8855-CD3821869675}"/>
              </a:ext>
            </a:extLst>
          </p:cNvPr>
          <p:cNvPicPr>
            <a:picLocks noChangeAspect="1"/>
          </p:cNvPicPr>
          <p:nvPr/>
        </p:nvPicPr>
        <p:blipFill>
          <a:blip r:embed="rId4"/>
          <a:stretch>
            <a:fillRect/>
          </a:stretch>
        </p:blipFill>
        <p:spPr>
          <a:xfrm>
            <a:off x="523994" y="1174079"/>
            <a:ext cx="3746255" cy="1599404"/>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C3815EC-AD71-42F7-8D58-4AF3D313D3BC}"/>
              </a:ext>
            </a:extLst>
          </p:cNvPr>
          <p:cNvPicPr>
            <a:picLocks noChangeAspect="1"/>
          </p:cNvPicPr>
          <p:nvPr/>
        </p:nvPicPr>
        <p:blipFill>
          <a:blip r:embed="rId5"/>
          <a:stretch>
            <a:fillRect/>
          </a:stretch>
        </p:blipFill>
        <p:spPr>
          <a:xfrm>
            <a:off x="4733370" y="1487258"/>
            <a:ext cx="3949522" cy="3175960"/>
          </a:xfrm>
          <a:prstGeom prst="rect">
            <a:avLst/>
          </a:prstGeom>
          <a:effectLst>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20458397-9F5E-4026-A95C-FC37D240F360}"/>
              </a:ext>
            </a:extLst>
          </p:cNvPr>
          <p:cNvGrpSpPr/>
          <p:nvPr/>
        </p:nvGrpSpPr>
        <p:grpSpPr>
          <a:xfrm>
            <a:off x="1042649" y="1683505"/>
            <a:ext cx="2278889" cy="991591"/>
            <a:chOff x="1042649" y="1683505"/>
            <a:chExt cx="2278889" cy="991591"/>
          </a:xfrm>
        </p:grpSpPr>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1D9C75AF-7016-4CB1-B526-29B57A08ABFF}"/>
                    </a:ext>
                  </a:extLst>
                </p:cNvPr>
                <p:cNvSpPr txBox="1">
                  <a:spLocks/>
                </p:cNvSpPr>
                <p:nvPr/>
              </p:nvSpPr>
              <p:spPr>
                <a:xfrm>
                  <a:off x="1042649" y="1683505"/>
                  <a:ext cx="887751" cy="492687"/>
                </a:xfrm>
                <a:prstGeom prst="rect">
                  <a:avLst/>
                </a:prstGeom>
                <a:solidFill>
                  <a:schemeClr val="bg1"/>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10</m:t>
                          </m:r>
                        </m:num>
                        <m:den>
                          <m:r>
                            <m:rPr>
                              <m:nor/>
                            </m:rPr>
                            <a:rPr lang="en-US" sz="1200" b="0" i="0" dirty="0" smtClean="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4</m:t>
                          </m:r>
                        </m:num>
                        <m:den>
                          <m:r>
                            <m:rPr>
                              <m:nor/>
                            </m:rPr>
                            <a:rPr lang="en-US" sz="1200" dirty="0"/>
                            <m:t>7</m:t>
                          </m:r>
                        </m:den>
                      </m:f>
                    </m:oMath>
                  </a14:m>
                  <a:r>
                    <a:rPr lang="en-GB" sz="1200" dirty="0"/>
                    <a:t> = </a:t>
                  </a:r>
                  <a14:m>
                    <m:oMath xmlns:m="http://schemas.openxmlformats.org/officeDocument/2006/math">
                      <m:f>
                        <m:fPr>
                          <m:ctrlPr>
                            <a:rPr lang="en-GB" sz="1200" i="1" dirty="0">
                              <a:latin typeface="Cambria Math" panose="02040503050406030204" pitchFamily="18" charset="0"/>
                            </a:rPr>
                          </m:ctrlPr>
                        </m:fPr>
                        <m:num>
                          <m:r>
                            <m:rPr>
                              <m:nor/>
                            </m:rPr>
                            <a:rPr lang="en-US" sz="1200" b="0" i="0" dirty="0" smtClean="0"/>
                            <m:t>6</m:t>
                          </m:r>
                        </m:num>
                        <m:den>
                          <m:r>
                            <m:rPr>
                              <m:nor/>
                            </m:rPr>
                            <a:rPr lang="en-US" sz="1200" dirty="0"/>
                            <m:t>7</m:t>
                          </m:r>
                        </m:den>
                      </m:f>
                    </m:oMath>
                  </a14:m>
                  <a:endParaRPr lang="en-GB" sz="1200" dirty="0"/>
                </a:p>
                <a:p>
                  <a:pPr marL="0" indent="0">
                    <a:lnSpc>
                      <a:spcPct val="100000"/>
                    </a:lnSpc>
                    <a:buFont typeface="Nunito"/>
                    <a:buNone/>
                  </a:pPr>
                  <a:endParaRPr lang="en-GB" sz="1200" u="sng" dirty="0"/>
                </a:p>
              </p:txBody>
            </p:sp>
          </mc:Choice>
          <mc:Fallback xmlns="">
            <p:sp>
              <p:nvSpPr>
                <p:cNvPr id="21" name="Text Placeholder 2">
                  <a:extLst>
                    <a:ext uri="{FF2B5EF4-FFF2-40B4-BE49-F238E27FC236}">
                      <a16:creationId xmlns:a16="http://schemas.microsoft.com/office/drawing/2014/main" id="{1D9C75AF-7016-4CB1-B526-29B57A08ABFF}"/>
                    </a:ext>
                  </a:extLst>
                </p:cNvPr>
                <p:cNvSpPr txBox="1">
                  <a:spLocks noRot="1" noChangeAspect="1" noMove="1" noResize="1" noEditPoints="1" noAdjustHandles="1" noChangeArrowheads="1" noChangeShapeType="1" noTextEdit="1"/>
                </p:cNvSpPr>
                <p:nvPr/>
              </p:nvSpPr>
              <p:spPr>
                <a:xfrm>
                  <a:off x="1042649" y="1683505"/>
                  <a:ext cx="887751" cy="492687"/>
                </a:xfrm>
                <a:prstGeom prst="rect">
                  <a:avLst/>
                </a:prstGeom>
                <a:blipFill>
                  <a:blip r:embed="rId6"/>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36ED00-A8B2-40DF-BFE0-88A9083313D4}"/>
                    </a:ext>
                  </a:extLst>
                </p:cNvPr>
                <p:cNvSpPr txBox="1"/>
                <p:nvPr/>
              </p:nvSpPr>
              <p:spPr>
                <a:xfrm>
                  <a:off x="3036488" y="2279667"/>
                  <a:ext cx="285050" cy="395429"/>
                </a:xfrm>
                <a:prstGeom prst="rect">
                  <a:avLst/>
                </a:prstGeom>
                <a:noFill/>
              </p:spPr>
              <p:txBody>
                <a:bodyPr wrap="square">
                  <a:spAutoFit/>
                </a:bodyPr>
                <a:lstStyle/>
                <a:p>
                  <a:pPr marL="0" indent="0">
                    <a:lnSpc>
                      <a:spcPct val="100000"/>
                    </a:lnSpc>
                    <a:buNone/>
                  </a:pPr>
                  <a14:m>
                    <m:oMath xmlns:m="http://schemas.openxmlformats.org/officeDocument/2006/math">
                      <m:f>
                        <m:fPr>
                          <m:ctrlPr>
                            <a:rPr lang="en-GB" sz="1200" i="1" dirty="0" smtClean="0">
                              <a:latin typeface="Cambria Math" panose="02040503050406030204" pitchFamily="18" charset="0"/>
                            </a:rPr>
                          </m:ctrlPr>
                        </m:fPr>
                        <m:num>
                          <m:r>
                            <m:rPr>
                              <m:nor/>
                            </m:rPr>
                            <a:rPr lang="en-US" sz="1200" b="0" i="0" dirty="0" smtClean="0"/>
                            <m:t>6</m:t>
                          </m:r>
                        </m:num>
                        <m:den>
                          <m:r>
                            <m:rPr>
                              <m:nor/>
                            </m:rPr>
                            <a:rPr lang="en-US" sz="1200" dirty="0"/>
                            <m:t>7</m:t>
                          </m:r>
                        </m:den>
                      </m:f>
                    </m:oMath>
                  </a14:m>
                  <a:r>
                    <a:rPr lang="en-GB" sz="1200" dirty="0"/>
                    <a:t> </a:t>
                  </a:r>
                </a:p>
              </p:txBody>
            </p:sp>
          </mc:Choice>
          <mc:Fallback xmlns="">
            <p:sp>
              <p:nvSpPr>
                <p:cNvPr id="22" name="TextBox 21">
                  <a:extLst>
                    <a:ext uri="{FF2B5EF4-FFF2-40B4-BE49-F238E27FC236}">
                      <a16:creationId xmlns:a16="http://schemas.microsoft.com/office/drawing/2014/main" id="{5736ED00-A8B2-40DF-BFE0-88A9083313D4}"/>
                    </a:ext>
                  </a:extLst>
                </p:cNvPr>
                <p:cNvSpPr txBox="1">
                  <a:spLocks noRot="1" noChangeAspect="1" noMove="1" noResize="1" noEditPoints="1" noAdjustHandles="1" noChangeArrowheads="1" noChangeShapeType="1" noTextEdit="1"/>
                </p:cNvSpPr>
                <p:nvPr/>
              </p:nvSpPr>
              <p:spPr>
                <a:xfrm>
                  <a:off x="3036488" y="2279667"/>
                  <a:ext cx="285050" cy="395429"/>
                </a:xfrm>
                <a:prstGeom prst="rect">
                  <a:avLst/>
                </a:prstGeom>
                <a:blipFill>
                  <a:blip r:embed="rId7"/>
                  <a:stretch>
                    <a:fillRect b="-3077"/>
                  </a:stretch>
                </a:blipFill>
              </p:spPr>
              <p:txBody>
                <a:bodyPr/>
                <a:lstStyle/>
                <a:p>
                  <a:r>
                    <a:rPr lang="en-GB">
                      <a:noFill/>
                    </a:rPr>
                    <a:t> </a:t>
                  </a:r>
                </a:p>
              </p:txBody>
            </p:sp>
          </mc:Fallback>
        </mc:AlternateContent>
      </p:grpSp>
    </p:spTree>
    <p:extLst>
      <p:ext uri="{BB962C8B-B14F-4D97-AF65-F5344CB8AC3E}">
        <p14:creationId xmlns:p14="http://schemas.microsoft.com/office/powerpoint/2010/main" val="400025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2"/>
            <a:ext cx="8520600" cy="4074975"/>
          </a:xfrm>
        </p:spPr>
        <p:txBody>
          <a:bodyPr/>
          <a:lstStyle/>
          <a:p>
            <a:pPr marL="114300"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14300" indent="0">
              <a:buNone/>
            </a:pPr>
            <a:endParaRPr lang="en-GB" dirty="0"/>
          </a:p>
          <a:p>
            <a:pPr marL="114300"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12557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311700" y="739303"/>
            <a:ext cx="8520600" cy="434776"/>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19</a:t>
            </a:fld>
            <a:endParaRPr lang="en"/>
          </a:p>
        </p:txBody>
      </p:sp>
      <p:pic>
        <p:nvPicPr>
          <p:cNvPr id="10" name="Picture 9">
            <a:extLst>
              <a:ext uri="{FF2B5EF4-FFF2-40B4-BE49-F238E27FC236}">
                <a16:creationId xmlns:a16="http://schemas.microsoft.com/office/drawing/2014/main" id="{AB8299F6-38B7-4E7A-A209-55C5F1F5E0E3}"/>
              </a:ext>
            </a:extLst>
          </p:cNvPr>
          <p:cNvPicPr>
            <a:picLocks noChangeAspect="1"/>
          </p:cNvPicPr>
          <p:nvPr/>
        </p:nvPicPr>
        <p:blipFill>
          <a:blip r:embed="rId3"/>
          <a:stretch>
            <a:fillRect/>
          </a:stretch>
        </p:blipFill>
        <p:spPr>
          <a:xfrm>
            <a:off x="460457" y="1100254"/>
            <a:ext cx="3658252" cy="3054667"/>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F303EEC-77A0-4956-B480-97A546CDC174}"/>
              </a:ext>
            </a:extLst>
          </p:cNvPr>
          <p:cNvPicPr>
            <a:picLocks noChangeAspect="1"/>
          </p:cNvPicPr>
          <p:nvPr/>
        </p:nvPicPr>
        <p:blipFill>
          <a:blip r:embed="rId4"/>
          <a:stretch>
            <a:fillRect/>
          </a:stretch>
        </p:blipFill>
        <p:spPr>
          <a:xfrm>
            <a:off x="4812983" y="1100254"/>
            <a:ext cx="3933825" cy="1803473"/>
          </a:xfrm>
          <a:prstGeom prst="rect">
            <a:avLst/>
          </a:prstGeom>
          <a:effectLst>
            <a:outerShdw blurRad="50800" dist="38100" dir="2700000" algn="tl" rotWithShape="0">
              <a:prstClr val="black">
                <a:alpha val="40000"/>
              </a:prstClr>
            </a:outerShdw>
          </a:effectLst>
        </p:spPr>
      </p:pic>
      <p:sp>
        <p:nvSpPr>
          <p:cNvPr id="7" name="Text Placeholder 2">
            <a:extLst>
              <a:ext uri="{FF2B5EF4-FFF2-40B4-BE49-F238E27FC236}">
                <a16:creationId xmlns:a16="http://schemas.microsoft.com/office/drawing/2014/main" id="{9B39232F-C961-4FFC-B099-8023916A0EC2}"/>
              </a:ext>
            </a:extLst>
          </p:cNvPr>
          <p:cNvSpPr txBox="1">
            <a:spLocks/>
          </p:cNvSpPr>
          <p:nvPr/>
        </p:nvSpPr>
        <p:spPr>
          <a:xfrm>
            <a:off x="1980286" y="3783585"/>
            <a:ext cx="9583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2.5 or 2 ½ </a:t>
            </a:r>
            <a:endParaRPr lang="en-GB" sz="1200" u="sng" dirty="0"/>
          </a:p>
        </p:txBody>
      </p:sp>
      <p:grpSp>
        <p:nvGrpSpPr>
          <p:cNvPr id="5" name="Group 4">
            <a:extLst>
              <a:ext uri="{FF2B5EF4-FFF2-40B4-BE49-F238E27FC236}">
                <a16:creationId xmlns:a16="http://schemas.microsoft.com/office/drawing/2014/main" id="{E6546AEB-3252-4E7F-A5DA-4D8E7419EC07}"/>
              </a:ext>
            </a:extLst>
          </p:cNvPr>
          <p:cNvGrpSpPr/>
          <p:nvPr/>
        </p:nvGrpSpPr>
        <p:grpSpPr>
          <a:xfrm>
            <a:off x="5486400" y="2519039"/>
            <a:ext cx="2680677" cy="290921"/>
            <a:chOff x="5486400" y="2519039"/>
            <a:chExt cx="2680677" cy="290921"/>
          </a:xfrm>
        </p:grpSpPr>
        <p:sp>
          <p:nvSpPr>
            <p:cNvPr id="8" name="Text Placeholder 2">
              <a:extLst>
                <a:ext uri="{FF2B5EF4-FFF2-40B4-BE49-F238E27FC236}">
                  <a16:creationId xmlns:a16="http://schemas.microsoft.com/office/drawing/2014/main" id="{62A75856-EC61-4465-B2CD-7846D466C423}"/>
                </a:ext>
              </a:extLst>
            </p:cNvPr>
            <p:cNvSpPr txBox="1">
              <a:spLocks/>
            </p:cNvSpPr>
            <p:nvPr/>
          </p:nvSpPr>
          <p:spPr>
            <a:xfrm>
              <a:off x="5486400"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11</a:t>
              </a:r>
              <a:endParaRPr lang="en-GB" sz="1200" u="sng" dirty="0"/>
            </a:p>
          </p:txBody>
        </p:sp>
        <p:sp>
          <p:nvSpPr>
            <p:cNvPr id="9" name="Text Placeholder 2">
              <a:extLst>
                <a:ext uri="{FF2B5EF4-FFF2-40B4-BE49-F238E27FC236}">
                  <a16:creationId xmlns:a16="http://schemas.microsoft.com/office/drawing/2014/main" id="{66004582-6EA4-400E-9A0B-42DA726726DE}"/>
                </a:ext>
              </a:extLst>
            </p:cNvPr>
            <p:cNvSpPr txBox="1">
              <a:spLocks/>
            </p:cNvSpPr>
            <p:nvPr/>
          </p:nvSpPr>
          <p:spPr>
            <a:xfrm>
              <a:off x="7659077" y="2519039"/>
              <a:ext cx="508000"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109</a:t>
              </a:r>
            </a:p>
          </p:txBody>
        </p:sp>
      </p:grpSp>
    </p:spTree>
    <p:extLst>
      <p:ext uri="{BB962C8B-B14F-4D97-AF65-F5344CB8AC3E}">
        <p14:creationId xmlns:p14="http://schemas.microsoft.com/office/powerpoint/2010/main" val="118081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8D09-8212-4940-A569-83B8A8554B68}"/>
              </a:ext>
            </a:extLst>
          </p:cNvPr>
          <p:cNvSpPr>
            <a:spLocks noGrp="1"/>
          </p:cNvSpPr>
          <p:nvPr>
            <p:ph type="title"/>
          </p:nvPr>
        </p:nvSpPr>
        <p:spPr/>
        <p:txBody>
          <a:bodyPr/>
          <a:lstStyle/>
          <a:p>
            <a:r>
              <a:rPr lang="en-GB" dirty="0"/>
              <a:t>What are the SATs? </a:t>
            </a:r>
          </a:p>
        </p:txBody>
      </p:sp>
      <p:sp>
        <p:nvSpPr>
          <p:cNvPr id="3" name="Text Placeholder 2">
            <a:extLst>
              <a:ext uri="{FF2B5EF4-FFF2-40B4-BE49-F238E27FC236}">
                <a16:creationId xmlns:a16="http://schemas.microsoft.com/office/drawing/2014/main" id="{56103980-1C0A-42FB-A6A8-22E664322B67}"/>
              </a:ext>
            </a:extLst>
          </p:cNvPr>
          <p:cNvSpPr>
            <a:spLocks noGrp="1"/>
          </p:cNvSpPr>
          <p:nvPr>
            <p:ph type="body" idx="1"/>
          </p:nvPr>
        </p:nvSpPr>
        <p:spPr>
          <a:xfrm>
            <a:off x="311700" y="739302"/>
            <a:ext cx="8520600" cy="4033589"/>
          </a:xfrm>
        </p:spPr>
        <p:txBody>
          <a:bodyPr/>
          <a:lstStyle/>
          <a:p>
            <a:r>
              <a:rPr lang="en-GB" dirty="0"/>
              <a:t>SATs are the Standardised Assessment Tests that are given to children at the end of Key Stage 2. </a:t>
            </a:r>
          </a:p>
          <a:p>
            <a:r>
              <a:rPr lang="en-GB" dirty="0"/>
              <a:t>The SATs take place over four days, starting on </a:t>
            </a:r>
            <a:r>
              <a:rPr lang="en-GB" dirty="0">
                <a:solidFill>
                  <a:schemeClr val="tx2">
                    <a:lumMod val="75000"/>
                  </a:schemeClr>
                </a:solidFill>
              </a:rPr>
              <a:t>Mon</a:t>
            </a:r>
            <a:r>
              <a:rPr lang="en-GB" dirty="0">
                <a:solidFill>
                  <a:srgbClr val="283593"/>
                </a:solidFill>
              </a:rPr>
              <a:t>day 11</a:t>
            </a:r>
            <a:r>
              <a:rPr lang="en-GB" baseline="30000" dirty="0">
                <a:solidFill>
                  <a:srgbClr val="283593"/>
                </a:solidFill>
              </a:rPr>
              <a:t>th</a:t>
            </a:r>
            <a:r>
              <a:rPr lang="en-GB" dirty="0">
                <a:solidFill>
                  <a:srgbClr val="283593"/>
                </a:solidFill>
              </a:rPr>
              <a:t> May </a:t>
            </a:r>
            <a:r>
              <a:rPr lang="en-GB" dirty="0"/>
              <a:t>ending on </a:t>
            </a:r>
            <a:r>
              <a:rPr lang="en-GB" dirty="0">
                <a:solidFill>
                  <a:srgbClr val="283593"/>
                </a:solidFill>
              </a:rPr>
              <a:t>Thursday 14</a:t>
            </a:r>
            <a:r>
              <a:rPr lang="en-GB" baseline="30000" dirty="0">
                <a:solidFill>
                  <a:srgbClr val="283593"/>
                </a:solidFill>
              </a:rPr>
              <a:t>th</a:t>
            </a:r>
            <a:r>
              <a:rPr lang="en-GB" dirty="0">
                <a:solidFill>
                  <a:srgbClr val="283593"/>
                </a:solidFill>
              </a:rPr>
              <a:t> May.</a:t>
            </a:r>
          </a:p>
          <a:p>
            <a:r>
              <a:rPr lang="en-GB" dirty="0"/>
              <a:t>The SATs papers consist of:</a:t>
            </a:r>
          </a:p>
          <a:p>
            <a:pPr lvl="1">
              <a:lnSpc>
                <a:spcPct val="100000"/>
              </a:lnSpc>
              <a:spcBef>
                <a:spcPts val="0"/>
              </a:spcBef>
            </a:pPr>
            <a:r>
              <a:rPr lang="en-GB" dirty="0">
                <a:solidFill>
                  <a:srgbClr val="283593"/>
                </a:solidFill>
                <a:latin typeface="+mn-lt"/>
              </a:rPr>
              <a:t>Spelling, punctuation and grammar (paper 1: Grammar/ Punctuation/ Spelling)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Spelling, punctuation and grammar (paper 2: Spelling test) – Monday 11</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Reading – Tuesday 12</a:t>
            </a:r>
            <a:r>
              <a:rPr lang="en-GB" baseline="30000" dirty="0">
                <a:solidFill>
                  <a:srgbClr val="283593"/>
                </a:solidFill>
                <a:latin typeface="+mn-lt"/>
              </a:rPr>
              <a:t>th</a:t>
            </a:r>
            <a:r>
              <a:rPr lang="en-GB" dirty="0">
                <a:solidFill>
                  <a:srgbClr val="283593"/>
                </a:solidFill>
                <a:latin typeface="+mn-lt"/>
              </a:rPr>
              <a:t> May</a:t>
            </a:r>
          </a:p>
          <a:p>
            <a:pPr lvl="1">
              <a:lnSpc>
                <a:spcPct val="100000"/>
              </a:lnSpc>
              <a:spcBef>
                <a:spcPts val="0"/>
              </a:spcBef>
            </a:pPr>
            <a:r>
              <a:rPr lang="en-GB" dirty="0">
                <a:solidFill>
                  <a:srgbClr val="283593"/>
                </a:solidFill>
                <a:latin typeface="+mn-lt"/>
              </a:rPr>
              <a:t>Maths (paper 1: Arithmetic)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2: Reasoning) – Wednesday 13</a:t>
            </a:r>
            <a:r>
              <a:rPr lang="en-GB" baseline="30000" dirty="0">
                <a:solidFill>
                  <a:srgbClr val="283593"/>
                </a:solidFill>
                <a:latin typeface="+mn-lt"/>
              </a:rPr>
              <a:t>th</a:t>
            </a:r>
            <a:r>
              <a:rPr lang="en-GB" dirty="0">
                <a:solidFill>
                  <a:srgbClr val="283593"/>
                </a:solidFill>
                <a:latin typeface="+mn-lt"/>
              </a:rPr>
              <a:t> May </a:t>
            </a:r>
          </a:p>
          <a:p>
            <a:pPr lvl="1">
              <a:lnSpc>
                <a:spcPct val="100000"/>
              </a:lnSpc>
              <a:spcBef>
                <a:spcPts val="0"/>
              </a:spcBef>
            </a:pPr>
            <a:r>
              <a:rPr lang="en-GB" dirty="0">
                <a:solidFill>
                  <a:srgbClr val="283593"/>
                </a:solidFill>
                <a:latin typeface="+mn-lt"/>
              </a:rPr>
              <a:t>Maths (paper 3: Reasoning) – Thursday 14</a:t>
            </a:r>
            <a:r>
              <a:rPr lang="en-GB" baseline="30000" dirty="0">
                <a:solidFill>
                  <a:srgbClr val="283593"/>
                </a:solidFill>
                <a:latin typeface="+mn-lt"/>
              </a:rPr>
              <a:t>th</a:t>
            </a:r>
            <a:r>
              <a:rPr lang="en-GB" dirty="0">
                <a:solidFill>
                  <a:srgbClr val="283593"/>
                </a:solidFill>
                <a:latin typeface="+mn-lt"/>
              </a:rPr>
              <a:t> May</a:t>
            </a:r>
          </a:p>
          <a:p>
            <a:pPr marL="457200" marR="0" lvl="0" indent="-342900" algn="l" defTabSz="914400" rtl="0" eaLnBrk="1" fontAlgn="auto" latinLnBrk="0" hangingPunct="1">
              <a:lnSpc>
                <a:spcPct val="115000"/>
              </a:lnSpc>
              <a:spcBef>
                <a:spcPts val="0"/>
              </a:spcBef>
              <a:spcAft>
                <a:spcPts val="0"/>
              </a:spcAft>
              <a:buClr>
                <a:srgbClr val="595959"/>
              </a:buClr>
              <a:buSzPts val="1800"/>
              <a:buFont typeface="Nunito"/>
              <a:buChar char="●"/>
              <a:tabLst/>
              <a:defRPr/>
            </a:pPr>
            <a:r>
              <a:rPr kumimoji="0" lang="en-GB" sz="1600" b="0" i="0" u="none" strike="noStrike" kern="0" cap="none" spc="0" normalizeH="0" baseline="0" noProof="0" dirty="0">
                <a:ln>
                  <a:noFill/>
                </a:ln>
                <a:solidFill>
                  <a:srgbClr val="000000"/>
                </a:solidFill>
                <a:effectLst/>
                <a:uLnTx/>
                <a:uFillTx/>
                <a:latin typeface="Arial"/>
                <a:sym typeface="Nunito"/>
              </a:rPr>
              <a:t>Writing is assessed using evidence collected throughout Year 6. There is no Year 6 SATs writing test. </a:t>
            </a:r>
          </a:p>
          <a:p>
            <a:pPr marL="114300" marR="0" lvl="0" indent="0" algn="l" defTabSz="914400" rtl="0" eaLnBrk="1" fontAlgn="auto" latinLnBrk="0" hangingPunct="1">
              <a:lnSpc>
                <a:spcPct val="115000"/>
              </a:lnSpc>
              <a:spcBef>
                <a:spcPts val="0"/>
              </a:spcBef>
              <a:spcAft>
                <a:spcPts val="0"/>
              </a:spcAft>
              <a:buClr>
                <a:srgbClr val="595959"/>
              </a:buClr>
              <a:buSzPts val="1800"/>
              <a:buNone/>
              <a:tabLst/>
              <a:defRPr/>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The key stage 2 tests will be taken on set dates unless your child is absent, in which case they may be able to take them up to 5 school days afterwards.</a:t>
            </a:r>
            <a:endParaRPr kumimoji="0" lang="en-GB" sz="1100" b="0" i="0" u="none" strike="noStrike" kern="0" cap="none" spc="0" normalizeH="0" baseline="0" dirty="0">
              <a:ln>
                <a:noFill/>
              </a:ln>
              <a:solidFill>
                <a:srgbClr val="000000"/>
              </a:solidFill>
              <a:effectLst/>
              <a:uLnTx/>
              <a:uFillTx/>
              <a:latin typeface="Arial"/>
              <a:sym typeface="Nunito"/>
            </a:endParaRPr>
          </a:p>
        </p:txBody>
      </p:sp>
      <p:sp>
        <p:nvSpPr>
          <p:cNvPr id="4" name="Slide Number Placeholder 3">
            <a:extLst>
              <a:ext uri="{FF2B5EF4-FFF2-40B4-BE49-F238E27FC236}">
                <a16:creationId xmlns:a16="http://schemas.microsoft.com/office/drawing/2014/main" id="{1E03E430-207B-4F9B-B8E8-7F55E45BBAFE}"/>
              </a:ext>
            </a:extLst>
          </p:cNvPr>
          <p:cNvSpPr>
            <a:spLocks noGrp="1"/>
          </p:cNvSpPr>
          <p:nvPr>
            <p:ph type="sldNum" idx="12"/>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0940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D122-6C0B-4951-BAA6-DF8D385E784F}"/>
              </a:ext>
            </a:extLst>
          </p:cNvPr>
          <p:cNvSpPr>
            <a:spLocks noGrp="1"/>
          </p:cNvSpPr>
          <p:nvPr>
            <p:ph type="title"/>
          </p:nvPr>
        </p:nvSpPr>
        <p:spPr/>
        <p:txBody>
          <a:bodyPr/>
          <a:lstStyle/>
          <a:p>
            <a:r>
              <a:rPr lang="en-GB" dirty="0"/>
              <a:t>Maths Papers 2 (Reasoning)</a:t>
            </a:r>
          </a:p>
        </p:txBody>
      </p:sp>
      <p:sp>
        <p:nvSpPr>
          <p:cNvPr id="3" name="Text Placeholder 2">
            <a:extLst>
              <a:ext uri="{FF2B5EF4-FFF2-40B4-BE49-F238E27FC236}">
                <a16:creationId xmlns:a16="http://schemas.microsoft.com/office/drawing/2014/main" id="{C7E0621A-5ECF-4B52-9DA2-C1DC231B1D43}"/>
              </a:ext>
            </a:extLst>
          </p:cNvPr>
          <p:cNvSpPr>
            <a:spLocks noGrp="1"/>
          </p:cNvSpPr>
          <p:nvPr>
            <p:ph type="body" idx="1"/>
          </p:nvPr>
        </p:nvSpPr>
        <p:spPr>
          <a:xfrm>
            <a:off x="311700" y="739303"/>
            <a:ext cx="8520600" cy="393600"/>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55B5062E-BD2C-483A-9E71-29EE6B14C5AC}"/>
              </a:ext>
            </a:extLst>
          </p:cNvPr>
          <p:cNvSpPr>
            <a:spLocks noGrp="1"/>
          </p:cNvSpPr>
          <p:nvPr>
            <p:ph type="sldNum" idx="12"/>
          </p:nvPr>
        </p:nvSpPr>
        <p:spPr/>
        <p:txBody>
          <a:bodyPr/>
          <a:lstStyle/>
          <a:p>
            <a:fld id="{00000000-1234-1234-1234-123412341234}" type="slidenum">
              <a:rPr lang="en" smtClean="0"/>
              <a:pPr/>
              <a:t>20</a:t>
            </a:fld>
            <a:endParaRPr lang="en"/>
          </a:p>
        </p:txBody>
      </p:sp>
      <p:pic>
        <p:nvPicPr>
          <p:cNvPr id="6" name="Picture 5">
            <a:extLst>
              <a:ext uri="{FF2B5EF4-FFF2-40B4-BE49-F238E27FC236}">
                <a16:creationId xmlns:a16="http://schemas.microsoft.com/office/drawing/2014/main" id="{E88D74D5-91D9-4DD0-A84F-A74866F10CC9}"/>
              </a:ext>
            </a:extLst>
          </p:cNvPr>
          <p:cNvPicPr>
            <a:picLocks noChangeAspect="1"/>
          </p:cNvPicPr>
          <p:nvPr/>
        </p:nvPicPr>
        <p:blipFill>
          <a:blip r:embed="rId3"/>
          <a:stretch>
            <a:fillRect/>
          </a:stretch>
        </p:blipFill>
        <p:spPr>
          <a:xfrm>
            <a:off x="460457" y="1100254"/>
            <a:ext cx="3912670" cy="241300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06E374B-1552-415D-ABFC-29FDC1F5A404}"/>
              </a:ext>
            </a:extLst>
          </p:cNvPr>
          <p:cNvPicPr>
            <a:picLocks noChangeAspect="1"/>
          </p:cNvPicPr>
          <p:nvPr/>
        </p:nvPicPr>
        <p:blipFill>
          <a:blip r:embed="rId4"/>
          <a:stretch>
            <a:fillRect/>
          </a:stretch>
        </p:blipFill>
        <p:spPr>
          <a:xfrm>
            <a:off x="4519970" y="1100254"/>
            <a:ext cx="4466413" cy="21900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146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questions:</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21</a:t>
            </a:fld>
            <a:endParaRPr lang="en"/>
          </a:p>
        </p:txBody>
      </p:sp>
      <p:pic>
        <p:nvPicPr>
          <p:cNvPr id="7" name="Picture 6">
            <a:extLst>
              <a:ext uri="{FF2B5EF4-FFF2-40B4-BE49-F238E27FC236}">
                <a16:creationId xmlns:a16="http://schemas.microsoft.com/office/drawing/2014/main" id="{3AC4C2BA-516B-4242-B8DA-55CB5999D29D}"/>
              </a:ext>
            </a:extLst>
          </p:cNvPr>
          <p:cNvPicPr>
            <a:picLocks noChangeAspect="1"/>
          </p:cNvPicPr>
          <p:nvPr/>
        </p:nvPicPr>
        <p:blipFill>
          <a:blip r:embed="rId3"/>
          <a:stretch>
            <a:fillRect/>
          </a:stretch>
        </p:blipFill>
        <p:spPr>
          <a:xfrm>
            <a:off x="461025" y="1100254"/>
            <a:ext cx="3686070" cy="1869592"/>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83802194-5ECE-439B-A311-94622C79DF56}"/>
              </a:ext>
            </a:extLst>
          </p:cNvPr>
          <p:cNvPicPr>
            <a:picLocks noChangeAspect="1"/>
          </p:cNvPicPr>
          <p:nvPr/>
        </p:nvPicPr>
        <p:blipFill>
          <a:blip r:embed="rId4"/>
          <a:stretch>
            <a:fillRect/>
          </a:stretch>
        </p:blipFill>
        <p:spPr>
          <a:xfrm>
            <a:off x="4820798" y="1128278"/>
            <a:ext cx="3974383" cy="2787230"/>
          </a:xfrm>
          <a:prstGeom prst="rect">
            <a:avLst/>
          </a:prstGeom>
          <a:effectLst>
            <a:outerShdw blurRad="50800" dist="38100" dir="2700000" algn="tl" rotWithShape="0">
              <a:prstClr val="black">
                <a:alpha val="40000"/>
              </a:prstClr>
            </a:outerShdw>
          </a:effectLst>
        </p:spPr>
      </p:pic>
      <p:sp>
        <p:nvSpPr>
          <p:cNvPr id="9" name="Text Placeholder 2">
            <a:extLst>
              <a:ext uri="{FF2B5EF4-FFF2-40B4-BE49-F238E27FC236}">
                <a16:creationId xmlns:a16="http://schemas.microsoft.com/office/drawing/2014/main" id="{B3544E2E-00E4-42B1-B21A-354E285A2A38}"/>
              </a:ext>
            </a:extLst>
          </p:cNvPr>
          <p:cNvSpPr txBox="1">
            <a:spLocks/>
          </p:cNvSpPr>
          <p:nvPr/>
        </p:nvSpPr>
        <p:spPr>
          <a:xfrm>
            <a:off x="2907323" y="2603010"/>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2,250</a:t>
            </a:r>
            <a:endParaRPr lang="en-GB" sz="1200" u="sng" dirty="0"/>
          </a:p>
        </p:txBody>
      </p:sp>
      <p:sp>
        <p:nvSpPr>
          <p:cNvPr id="10" name="Text Placeholder 2">
            <a:extLst>
              <a:ext uri="{FF2B5EF4-FFF2-40B4-BE49-F238E27FC236}">
                <a16:creationId xmlns:a16="http://schemas.microsoft.com/office/drawing/2014/main" id="{C191EBD0-AAFC-470F-B204-38B5560C94DF}"/>
              </a:ext>
            </a:extLst>
          </p:cNvPr>
          <p:cNvSpPr txBox="1">
            <a:spLocks/>
          </p:cNvSpPr>
          <p:nvPr/>
        </p:nvSpPr>
        <p:spPr>
          <a:xfrm>
            <a:off x="7432431" y="3540856"/>
            <a:ext cx="779182" cy="2909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t>400</a:t>
            </a:r>
            <a:endParaRPr lang="en-GB" sz="1200" u="sng" dirty="0"/>
          </a:p>
        </p:txBody>
      </p:sp>
    </p:spTree>
    <p:extLst>
      <p:ext uri="{BB962C8B-B14F-4D97-AF65-F5344CB8AC3E}">
        <p14:creationId xmlns:p14="http://schemas.microsoft.com/office/powerpoint/2010/main" val="28852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61025" y="1100254"/>
            <a:ext cx="3686070" cy="358014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311700" y="739302"/>
            <a:ext cx="8520600" cy="434777"/>
          </a:xfrm>
        </p:spPr>
        <p:txBody>
          <a:bodyPr/>
          <a:lstStyle/>
          <a:p>
            <a:pPr marL="114300"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22</a:t>
            </a:fld>
            <a:endParaRPr lang="en"/>
          </a:p>
        </p:txBody>
      </p:sp>
      <p:pic>
        <p:nvPicPr>
          <p:cNvPr id="10" name="Picture 9">
            <a:extLst>
              <a:ext uri="{FF2B5EF4-FFF2-40B4-BE49-F238E27FC236}">
                <a16:creationId xmlns:a16="http://schemas.microsoft.com/office/drawing/2014/main" id="{450ECF54-0D97-4AEC-8BC3-B9BA2E783047}"/>
              </a:ext>
            </a:extLst>
          </p:cNvPr>
          <p:cNvPicPr>
            <a:picLocks noChangeAspect="1"/>
          </p:cNvPicPr>
          <p:nvPr/>
        </p:nvPicPr>
        <p:blipFill>
          <a:blip r:embed="rId4"/>
          <a:stretch>
            <a:fillRect/>
          </a:stretch>
        </p:blipFill>
        <p:spPr>
          <a:xfrm>
            <a:off x="4786388" y="1100254"/>
            <a:ext cx="3686070" cy="316239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865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4C0-C2F2-4FF6-925C-E25956C79585}"/>
              </a:ext>
            </a:extLst>
          </p:cNvPr>
          <p:cNvSpPr>
            <a:spLocks noGrp="1"/>
          </p:cNvSpPr>
          <p:nvPr>
            <p:ph type="title"/>
          </p:nvPr>
        </p:nvSpPr>
        <p:spPr/>
        <p:txBody>
          <a:bodyPr/>
          <a:lstStyle/>
          <a:p>
            <a:r>
              <a:rPr lang="en-GB" dirty="0"/>
              <a:t>What can you do at home to help?</a:t>
            </a:r>
            <a:br>
              <a:rPr lang="en-GB" dirty="0"/>
            </a:br>
            <a:endParaRPr lang="en-GB" dirty="0"/>
          </a:p>
        </p:txBody>
      </p:sp>
      <p:sp>
        <p:nvSpPr>
          <p:cNvPr id="3" name="Text Placeholder 2">
            <a:extLst>
              <a:ext uri="{FF2B5EF4-FFF2-40B4-BE49-F238E27FC236}">
                <a16:creationId xmlns:a16="http://schemas.microsoft.com/office/drawing/2014/main" id="{85A2505B-3844-4AD7-B2E2-D185A589BEE8}"/>
              </a:ext>
            </a:extLst>
          </p:cNvPr>
          <p:cNvSpPr>
            <a:spLocks noGrp="1"/>
          </p:cNvSpPr>
          <p:nvPr>
            <p:ph type="body" idx="1"/>
          </p:nvPr>
        </p:nvSpPr>
        <p:spPr>
          <a:xfrm>
            <a:off x="311700" y="739302"/>
            <a:ext cx="8520600" cy="4043713"/>
          </a:xfrm>
        </p:spPr>
        <p:txBody>
          <a:bodyPr/>
          <a:lstStyle/>
          <a:p>
            <a:pPr marL="114300" indent="0">
              <a:buNone/>
            </a:pPr>
            <a:r>
              <a:rPr lang="en-GB" dirty="0"/>
              <a:t>Tips:</a:t>
            </a:r>
          </a:p>
          <a:p>
            <a:r>
              <a:rPr lang="en-GB" sz="1400" dirty="0"/>
              <a:t>Work on times tables so that the answers are immediate (not counting on their fingers or taking a long time to recite the answer. </a:t>
            </a:r>
          </a:p>
          <a:p>
            <a:r>
              <a:rPr lang="en-GB" sz="1400" dirty="0"/>
              <a:t>Reading little and often – 10-15 minutes a day. There are 3 texts and they are quite lengthy so reading stamina is key. </a:t>
            </a:r>
          </a:p>
          <a:p>
            <a:r>
              <a:rPr lang="en-GB" sz="1400" dirty="0"/>
              <a:t>Don’t overdo it at home. Please don’t spend hours and hours per day at home revising for these tests. </a:t>
            </a:r>
          </a:p>
          <a:p>
            <a:r>
              <a:rPr lang="en-GB" sz="1400" dirty="0"/>
              <a:t>Look and use the printout – there are lots of valuable things that can be done at home on here. </a:t>
            </a:r>
            <a:r>
              <a:rPr lang="en-GB" dirty="0"/>
              <a:t> </a:t>
            </a:r>
          </a:p>
          <a:p>
            <a:r>
              <a:rPr lang="en-GB" dirty="0"/>
              <a:t>Please, please, please make sure your child has had breakfast the morning of each test. We offer a SATs breakfast club Monday-Thursday of SATS week. </a:t>
            </a:r>
          </a:p>
        </p:txBody>
      </p:sp>
      <p:sp>
        <p:nvSpPr>
          <p:cNvPr id="4" name="Slide Number Placeholder 3">
            <a:extLst>
              <a:ext uri="{FF2B5EF4-FFF2-40B4-BE49-F238E27FC236}">
                <a16:creationId xmlns:a16="http://schemas.microsoft.com/office/drawing/2014/main" id="{F7DE0EE1-7654-4FCC-A4AE-120D4841E9D2}"/>
              </a:ext>
            </a:extLst>
          </p:cNvPr>
          <p:cNvSpPr>
            <a:spLocks noGrp="1"/>
          </p:cNvSpPr>
          <p:nvPr>
            <p:ph type="sldNum" idx="12"/>
          </p:nvPr>
        </p:nvSpPr>
        <p:spPr/>
        <p:txBody>
          <a:bodyPr/>
          <a:lstStyle/>
          <a:p>
            <a:fld id="{00000000-1234-1234-1234-123412341234}" type="slidenum">
              <a:rPr lang="en" smtClean="0"/>
              <a:pPr/>
              <a:t>23</a:t>
            </a:fld>
            <a:endParaRPr lang="en"/>
          </a:p>
        </p:txBody>
      </p:sp>
    </p:spTree>
    <p:extLst>
      <p:ext uri="{BB962C8B-B14F-4D97-AF65-F5344CB8AC3E}">
        <p14:creationId xmlns:p14="http://schemas.microsoft.com/office/powerpoint/2010/main" val="2681730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14C02-1EA2-4DC4-9AFA-3C3E99FBF17A}"/>
              </a:ext>
            </a:extLst>
          </p:cNvPr>
          <p:cNvSpPr>
            <a:spLocks noGrp="1"/>
          </p:cNvSpPr>
          <p:nvPr>
            <p:ph type="title"/>
          </p:nvPr>
        </p:nvSpPr>
        <p:spPr/>
        <p:txBody>
          <a:bodyPr/>
          <a:lstStyle/>
          <a:p>
            <a:r>
              <a:rPr lang="en-GB" dirty="0"/>
              <a:t>Things to remember about SATs</a:t>
            </a:r>
          </a:p>
        </p:txBody>
      </p:sp>
      <p:sp>
        <p:nvSpPr>
          <p:cNvPr id="3" name="Text Placeholder 2">
            <a:extLst>
              <a:ext uri="{FF2B5EF4-FFF2-40B4-BE49-F238E27FC236}">
                <a16:creationId xmlns:a16="http://schemas.microsoft.com/office/drawing/2014/main" id="{8981A03E-9C71-4396-B72D-1E59472BC720}"/>
              </a:ext>
            </a:extLst>
          </p:cNvPr>
          <p:cNvSpPr>
            <a:spLocks noGrp="1"/>
          </p:cNvSpPr>
          <p:nvPr>
            <p:ph type="body" idx="1"/>
          </p:nvPr>
        </p:nvSpPr>
        <p:spPr/>
        <p:txBody>
          <a:bodyPr/>
          <a:lstStyle/>
          <a:p>
            <a:pPr marL="114300" indent="0">
              <a:buNone/>
            </a:pPr>
            <a:r>
              <a:rPr lang="en-GB" dirty="0">
                <a:solidFill>
                  <a:srgbClr val="283593"/>
                </a:solidFill>
              </a:rPr>
              <a:t>SATs focus on what children know about Maths and English. </a:t>
            </a:r>
          </a:p>
          <a:p>
            <a:pPr marL="114300" indent="0">
              <a:buNone/>
            </a:pPr>
            <a:r>
              <a:rPr lang="en-GB" dirty="0"/>
              <a:t>They will not reflect how talented they are at science, geography, art, PE…, and they certainly won’t highlight all of their amazing personal characteristics.</a:t>
            </a:r>
          </a:p>
          <a:p>
            <a:pPr marL="114300" indent="0">
              <a:buNone/>
            </a:pPr>
            <a:endParaRPr lang="en-GB" dirty="0"/>
          </a:p>
          <a:p>
            <a:pPr marL="114300" indent="0">
              <a:buNone/>
            </a:pPr>
            <a:r>
              <a:rPr lang="en-GB" dirty="0">
                <a:solidFill>
                  <a:srgbClr val="283593"/>
                </a:solidFill>
              </a:rPr>
              <a:t>SATs don’t tell the whole story.</a:t>
            </a:r>
          </a:p>
          <a:p>
            <a:pPr marL="114300" indent="0">
              <a:buNone/>
            </a:pPr>
            <a:r>
              <a:rPr lang="en-GB" dirty="0"/>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a:t>
            </a:r>
          </a:p>
          <a:p>
            <a:pPr marL="114300" indent="0">
              <a:buNone/>
            </a:pPr>
            <a:endParaRPr lang="en-GB" dirty="0"/>
          </a:p>
          <a:p>
            <a:pPr marL="114300" indent="0">
              <a:buNone/>
            </a:pPr>
            <a:r>
              <a:rPr lang="en-GB" dirty="0">
                <a:solidFill>
                  <a:srgbClr val="283593"/>
                </a:solidFill>
              </a:rPr>
              <a:t>SATs are only four days out of a whole Primary School career. </a:t>
            </a:r>
          </a:p>
          <a:p>
            <a:pPr marL="114300" indent="0">
              <a:buNone/>
            </a:pPr>
            <a:r>
              <a:rPr lang="en-GB" dirty="0"/>
              <a:t>In reality, there’s one or two papers each day that last 30 to 60 minutes.</a:t>
            </a:r>
          </a:p>
        </p:txBody>
      </p:sp>
      <p:sp>
        <p:nvSpPr>
          <p:cNvPr id="4" name="Slide Number Placeholder 3">
            <a:extLst>
              <a:ext uri="{FF2B5EF4-FFF2-40B4-BE49-F238E27FC236}">
                <a16:creationId xmlns:a16="http://schemas.microsoft.com/office/drawing/2014/main" id="{597CEDDE-C14D-4AB4-9CB7-119D80FBA6C5}"/>
              </a:ext>
            </a:extLst>
          </p:cNvPr>
          <p:cNvSpPr>
            <a:spLocks noGrp="1"/>
          </p:cNvSpPr>
          <p:nvPr>
            <p:ph type="sldNum" idx="12"/>
          </p:nvPr>
        </p:nvSpPr>
        <p:spPr/>
        <p:txBody>
          <a:bodyPr/>
          <a:lstStyle/>
          <a:p>
            <a:fld id="{00000000-1234-1234-1234-123412341234}" type="slidenum">
              <a:rPr lang="en" smtClean="0"/>
              <a:pPr/>
              <a:t>24</a:t>
            </a:fld>
            <a:endParaRPr lang="en"/>
          </a:p>
        </p:txBody>
      </p:sp>
    </p:spTree>
    <p:extLst>
      <p:ext uri="{BB962C8B-B14F-4D97-AF65-F5344CB8AC3E}">
        <p14:creationId xmlns:p14="http://schemas.microsoft.com/office/powerpoint/2010/main" val="14087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B426D-5832-4091-BBB8-A8CB24C09BDE}"/>
              </a:ext>
            </a:extLst>
          </p:cNvPr>
          <p:cNvSpPr>
            <a:spLocks noGrp="1"/>
          </p:cNvSpPr>
          <p:nvPr>
            <p:ph type="title"/>
          </p:nvPr>
        </p:nvSpPr>
        <p:spPr/>
        <p:txBody>
          <a:bodyPr/>
          <a:lstStyle/>
          <a:p>
            <a:r>
              <a:rPr lang="en-GB" dirty="0"/>
              <a:t>Clear message for us…</a:t>
            </a:r>
          </a:p>
        </p:txBody>
      </p:sp>
      <p:sp>
        <p:nvSpPr>
          <p:cNvPr id="3" name="Text Placeholder 2">
            <a:extLst>
              <a:ext uri="{FF2B5EF4-FFF2-40B4-BE49-F238E27FC236}">
                <a16:creationId xmlns:a16="http://schemas.microsoft.com/office/drawing/2014/main" id="{EF885CE1-F1C1-4B6B-BC2E-4740DBED53F3}"/>
              </a:ext>
            </a:extLst>
          </p:cNvPr>
          <p:cNvSpPr>
            <a:spLocks noGrp="1"/>
          </p:cNvSpPr>
          <p:nvPr>
            <p:ph type="body" idx="1"/>
          </p:nvPr>
        </p:nvSpPr>
        <p:spPr/>
        <p:txBody>
          <a:bodyPr/>
          <a:lstStyle/>
          <a:p>
            <a:r>
              <a:rPr lang="en-GB" dirty="0"/>
              <a:t>See each test as a challenge to get stuck into</a:t>
            </a:r>
          </a:p>
          <a:p>
            <a:pPr marL="114300" indent="0">
              <a:buNone/>
            </a:pPr>
            <a:endParaRPr lang="en-GB" dirty="0"/>
          </a:p>
          <a:p>
            <a:r>
              <a:rPr lang="en-GB" b="1" dirty="0"/>
              <a:t>Do the best you possibly can </a:t>
            </a:r>
            <a:r>
              <a:rPr lang="en-GB" dirty="0"/>
              <a:t>– if you walk away from each test knowing you did your absolute best then your family and teachers will be proud of you. </a:t>
            </a:r>
          </a:p>
          <a:p>
            <a:endParaRPr lang="en-GB" dirty="0"/>
          </a:p>
          <a:p>
            <a:endParaRPr lang="en-GB" dirty="0"/>
          </a:p>
          <a:p>
            <a:pPr marL="114300" indent="0" algn="ctr">
              <a:buNone/>
            </a:pPr>
            <a:r>
              <a:rPr lang="en-GB" dirty="0">
                <a:solidFill>
                  <a:srgbClr val="FF0000"/>
                </a:solidFill>
              </a:rPr>
              <a:t>At the end, please take home a handout which has useful websites/information that can be done at home. </a:t>
            </a:r>
          </a:p>
          <a:p>
            <a:pPr marL="114300" indent="0">
              <a:buNone/>
            </a:pPr>
            <a:endParaRPr lang="en-GB" i="1" dirty="0">
              <a:solidFill>
                <a:srgbClr val="283593"/>
              </a:solidFill>
            </a:endParaRPr>
          </a:p>
        </p:txBody>
      </p:sp>
      <p:sp>
        <p:nvSpPr>
          <p:cNvPr id="4" name="Slide Number Placeholder 3">
            <a:extLst>
              <a:ext uri="{FF2B5EF4-FFF2-40B4-BE49-F238E27FC236}">
                <a16:creationId xmlns:a16="http://schemas.microsoft.com/office/drawing/2014/main" id="{A26D1D8E-F91E-4ED2-A531-3319FD876A50}"/>
              </a:ext>
            </a:extLst>
          </p:cNvPr>
          <p:cNvSpPr>
            <a:spLocks noGrp="1"/>
          </p:cNvSpPr>
          <p:nvPr>
            <p:ph type="sldNum" idx="12"/>
          </p:nvPr>
        </p:nvSpPr>
        <p:spPr/>
        <p:txBody>
          <a:bodyPr/>
          <a:lstStyle/>
          <a:p>
            <a:fld id="{00000000-1234-1234-1234-123412341234}" type="slidenum">
              <a:rPr lang="en" smtClean="0"/>
              <a:pPr/>
              <a:t>25</a:t>
            </a:fld>
            <a:endParaRPr lang="en"/>
          </a:p>
        </p:txBody>
      </p:sp>
    </p:spTree>
    <p:extLst>
      <p:ext uri="{BB962C8B-B14F-4D97-AF65-F5344CB8AC3E}">
        <p14:creationId xmlns:p14="http://schemas.microsoft.com/office/powerpoint/2010/main" val="164356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E5FF-3D46-4346-8ED5-FFC1BA5C83C5}"/>
              </a:ext>
            </a:extLst>
          </p:cNvPr>
          <p:cNvSpPr>
            <a:spLocks noGrp="1"/>
          </p:cNvSpPr>
          <p:nvPr>
            <p:ph type="title"/>
          </p:nvPr>
        </p:nvSpPr>
        <p:spPr/>
        <p:txBody>
          <a:bodyPr/>
          <a:lstStyle/>
          <a:p>
            <a:r>
              <a:rPr lang="en-GB" dirty="0"/>
              <a:t>When and how the SATs are completed</a:t>
            </a:r>
          </a:p>
        </p:txBody>
      </p:sp>
      <p:sp>
        <p:nvSpPr>
          <p:cNvPr id="3" name="Text Placeholder 2">
            <a:extLst>
              <a:ext uri="{FF2B5EF4-FFF2-40B4-BE49-F238E27FC236}">
                <a16:creationId xmlns:a16="http://schemas.microsoft.com/office/drawing/2014/main" id="{FC313F71-6D3C-4F11-94CD-6EDBD9291EF5}"/>
              </a:ext>
            </a:extLst>
          </p:cNvPr>
          <p:cNvSpPr>
            <a:spLocks noGrp="1"/>
          </p:cNvSpPr>
          <p:nvPr>
            <p:ph type="body" idx="1"/>
          </p:nvPr>
        </p:nvSpPr>
        <p:spPr/>
        <p:txBody>
          <a:bodyPr/>
          <a:lstStyle/>
          <a:p>
            <a:r>
              <a:rPr lang="en-GB" dirty="0"/>
              <a:t>The tests take place during normal school hours, under exam conditions. </a:t>
            </a:r>
          </a:p>
          <a:p>
            <a:r>
              <a:rPr lang="en-GB" dirty="0"/>
              <a:t>Children are not allowed to talk to each other from the moment the assessments are handed out until they are collected at the end of the test. </a:t>
            </a:r>
          </a:p>
          <a:p>
            <a:r>
              <a:rPr lang="en-GB" dirty="0"/>
              <a:t>After the tests are completed, the papers are sent away to be marked </a:t>
            </a:r>
            <a:r>
              <a:rPr lang="en-GB" dirty="0">
                <a:solidFill>
                  <a:srgbClr val="283593"/>
                </a:solidFill>
              </a:rPr>
              <a:t>externally</a:t>
            </a:r>
            <a:r>
              <a:rPr lang="en-GB" dirty="0"/>
              <a:t>. </a:t>
            </a:r>
          </a:p>
          <a:p>
            <a:r>
              <a:rPr lang="en-GB" dirty="0"/>
              <a:t>The results are then sent to the school in July. </a:t>
            </a:r>
          </a:p>
          <a:p>
            <a:r>
              <a:rPr lang="en-GB" dirty="0"/>
              <a:t>Each test lasts no longer than 60 minutes: </a:t>
            </a:r>
          </a:p>
          <a:p>
            <a:pPr lvl="1">
              <a:lnSpc>
                <a:spcPct val="100000"/>
              </a:lnSpc>
              <a:spcBef>
                <a:spcPts val="0"/>
              </a:spcBef>
            </a:pPr>
            <a:r>
              <a:rPr lang="en-GB" dirty="0">
                <a:solidFill>
                  <a:srgbClr val="283593"/>
                </a:solidFill>
                <a:latin typeface="+mn-lt"/>
              </a:rPr>
              <a:t>Spelling, punctuation and grammar (paper 1: Grammar/ Punctuation) – 45 minutes</a:t>
            </a:r>
          </a:p>
          <a:p>
            <a:pPr lvl="1">
              <a:lnSpc>
                <a:spcPct val="100000"/>
              </a:lnSpc>
              <a:spcBef>
                <a:spcPts val="0"/>
              </a:spcBef>
            </a:pPr>
            <a:r>
              <a:rPr lang="en-GB" dirty="0">
                <a:solidFill>
                  <a:srgbClr val="283593"/>
                </a:solidFill>
                <a:latin typeface="+mn-lt"/>
              </a:rPr>
              <a:t>Spelling, punctuation and grammar (paper 2: Spelling) – 20 minutes (approximately)</a:t>
            </a:r>
          </a:p>
          <a:p>
            <a:pPr lvl="1">
              <a:lnSpc>
                <a:spcPct val="100000"/>
              </a:lnSpc>
              <a:spcBef>
                <a:spcPts val="0"/>
              </a:spcBef>
            </a:pPr>
            <a:r>
              <a:rPr lang="en-GB" dirty="0">
                <a:solidFill>
                  <a:srgbClr val="283593"/>
                </a:solidFill>
                <a:latin typeface="+mn-lt"/>
              </a:rPr>
              <a:t>Reading – 60 minutes </a:t>
            </a:r>
          </a:p>
          <a:p>
            <a:pPr lvl="1">
              <a:lnSpc>
                <a:spcPct val="100000"/>
              </a:lnSpc>
              <a:spcBef>
                <a:spcPts val="0"/>
              </a:spcBef>
            </a:pPr>
            <a:r>
              <a:rPr lang="en-GB" dirty="0">
                <a:solidFill>
                  <a:srgbClr val="283593"/>
                </a:solidFill>
                <a:latin typeface="+mn-lt"/>
              </a:rPr>
              <a:t>Maths (paper 1: Arithmetic) – 30 minutes</a:t>
            </a:r>
          </a:p>
          <a:p>
            <a:pPr lvl="1">
              <a:lnSpc>
                <a:spcPct val="100000"/>
              </a:lnSpc>
              <a:spcBef>
                <a:spcPts val="0"/>
              </a:spcBef>
            </a:pPr>
            <a:r>
              <a:rPr lang="en-GB" dirty="0">
                <a:solidFill>
                  <a:srgbClr val="283593"/>
                </a:solidFill>
                <a:latin typeface="+mn-lt"/>
              </a:rPr>
              <a:t>Maths (paper 2: Reasoning) – 40 minutes</a:t>
            </a:r>
          </a:p>
          <a:p>
            <a:pPr lvl="1">
              <a:lnSpc>
                <a:spcPct val="100000"/>
              </a:lnSpc>
              <a:spcBef>
                <a:spcPts val="0"/>
              </a:spcBef>
            </a:pPr>
            <a:r>
              <a:rPr lang="en-GB" dirty="0">
                <a:solidFill>
                  <a:srgbClr val="283593"/>
                </a:solidFill>
                <a:latin typeface="+mn-lt"/>
              </a:rPr>
              <a:t>Maths (paper 3: Reasoning) – 40 minutes</a:t>
            </a:r>
          </a:p>
        </p:txBody>
      </p:sp>
      <p:sp>
        <p:nvSpPr>
          <p:cNvPr id="4" name="Slide Number Placeholder 3">
            <a:extLst>
              <a:ext uri="{FF2B5EF4-FFF2-40B4-BE49-F238E27FC236}">
                <a16:creationId xmlns:a16="http://schemas.microsoft.com/office/drawing/2014/main" id="{CF2C5B0C-4EBD-493E-9998-063167204C39}"/>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56865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B287-D4A7-45AC-844A-74E21AB22604}"/>
              </a:ext>
            </a:extLst>
          </p:cNvPr>
          <p:cNvSpPr>
            <a:spLocks noGrp="1"/>
          </p:cNvSpPr>
          <p:nvPr>
            <p:ph type="title"/>
          </p:nvPr>
        </p:nvSpPr>
        <p:spPr/>
        <p:txBody>
          <a:bodyPr/>
          <a:lstStyle/>
          <a:p>
            <a:r>
              <a:rPr lang="en-GB" dirty="0"/>
              <a:t>Specific arrangements for SATs</a:t>
            </a:r>
          </a:p>
        </p:txBody>
      </p:sp>
      <p:sp>
        <p:nvSpPr>
          <p:cNvPr id="3" name="Text Placeholder 2">
            <a:extLst>
              <a:ext uri="{FF2B5EF4-FFF2-40B4-BE49-F238E27FC236}">
                <a16:creationId xmlns:a16="http://schemas.microsoft.com/office/drawing/2014/main" id="{FB09FA8A-9677-4CD5-B12B-7EA5891ECBB0}"/>
              </a:ext>
            </a:extLst>
          </p:cNvPr>
          <p:cNvSpPr>
            <a:spLocks noGrp="1"/>
          </p:cNvSpPr>
          <p:nvPr>
            <p:ph type="body" idx="1"/>
          </p:nvPr>
        </p:nvSpPr>
        <p:spPr/>
        <p:txBody>
          <a:bodyPr/>
          <a:lstStyle/>
          <a:p>
            <a:pPr marL="114300" indent="0">
              <a:buNone/>
            </a:pPr>
            <a:r>
              <a:rPr lang="en-GB" dirty="0"/>
              <a:t>Children with additional needs (who have similar support as part of day-to-day learning in school) may be allotted specific arrangements, including:</a:t>
            </a:r>
          </a:p>
          <a:p>
            <a:r>
              <a:rPr lang="en-GB" dirty="0"/>
              <a:t>Additional (extra) time;</a:t>
            </a:r>
          </a:p>
          <a:p>
            <a:r>
              <a:rPr lang="en-GB" dirty="0"/>
              <a:t>Tests being opened early to be modified;</a:t>
            </a:r>
          </a:p>
          <a:p>
            <a:r>
              <a:rPr lang="en-GB" dirty="0"/>
              <a:t>An adult to scribe (write) for them;</a:t>
            </a:r>
          </a:p>
          <a:p>
            <a:r>
              <a:rPr lang="en-GB" dirty="0"/>
              <a:t>Using word processors independently; </a:t>
            </a:r>
          </a:p>
          <a:p>
            <a:r>
              <a:rPr lang="en-GB" dirty="0"/>
              <a:t>An adult to read for them (including a translator);</a:t>
            </a:r>
          </a:p>
          <a:p>
            <a:r>
              <a:rPr lang="en-GB" dirty="0"/>
              <a:t>The use of prompts or rest breaks;</a:t>
            </a:r>
          </a:p>
          <a:p>
            <a:r>
              <a:rPr lang="en-GB" dirty="0"/>
              <a:t>Arrangements for children who are ill or injured at the time of the tests. </a:t>
            </a:r>
          </a:p>
          <a:p>
            <a:pPr marL="114300" indent="0">
              <a:buNone/>
            </a:pPr>
            <a:endParaRPr lang="en-GB" dirty="0"/>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with an EHCP are automatically allowed up to 25% additional time (except for the spelling paper, which is not strictly timed). </a:t>
            </a:r>
          </a:p>
          <a:p>
            <a:pPr marL="114300" indent="0">
              <a:buNone/>
            </a:pPr>
            <a:r>
              <a:rPr kumimoji="0" lang="en-GB" sz="1050" b="0" i="1" u="none" strike="noStrike" kern="0" cap="none" spc="0" normalizeH="0" baseline="0" dirty="0">
                <a:ln>
                  <a:noFill/>
                </a:ln>
                <a:solidFill>
                  <a:srgbClr val="000000"/>
                </a:solidFill>
                <a:effectLst/>
                <a:uLnTx/>
                <a:uFillTx/>
                <a:latin typeface="Arial"/>
                <a:ea typeface="Arial"/>
                <a:cs typeface="Arial"/>
                <a:sym typeface="Arial"/>
              </a:rPr>
              <a:t>Pupils who use the modified large print or braille versions of the tests are automatically allowed up to 100% additional time.</a:t>
            </a:r>
            <a:endParaRPr lang="en-GB" sz="700" i="1" dirty="0"/>
          </a:p>
        </p:txBody>
      </p:sp>
      <p:sp>
        <p:nvSpPr>
          <p:cNvPr id="4" name="Slide Number Placeholder 3">
            <a:extLst>
              <a:ext uri="{FF2B5EF4-FFF2-40B4-BE49-F238E27FC236}">
                <a16:creationId xmlns:a16="http://schemas.microsoft.com/office/drawing/2014/main" id="{7F1F3E47-6F53-4882-989A-63594D25EBDB}"/>
              </a:ext>
            </a:extLst>
          </p:cNvPr>
          <p:cNvSpPr>
            <a:spLocks noGrp="1"/>
          </p:cNvSpPr>
          <p:nvPr>
            <p:ph type="sldNum" idx="12"/>
          </p:nvPr>
        </p:nvSpPr>
        <p:spPr/>
        <p:txBody>
          <a:bodyPr/>
          <a:lstStyle/>
          <a:p>
            <a:fld id="{00000000-1234-1234-1234-123412341234}" type="slidenum">
              <a:rPr lang="en" smtClean="0"/>
              <a:pPr/>
              <a:t>4</a:t>
            </a:fld>
            <a:endParaRPr lang="en"/>
          </a:p>
        </p:txBody>
      </p:sp>
      <p:sp>
        <p:nvSpPr>
          <p:cNvPr id="5" name="TextBox 4">
            <a:extLst>
              <a:ext uri="{FF2B5EF4-FFF2-40B4-BE49-F238E27FC236}">
                <a16:creationId xmlns:a16="http://schemas.microsoft.com/office/drawing/2014/main" id="{663C81A2-D32F-4AA6-9D6F-52280FE80544}"/>
              </a:ext>
            </a:extLst>
          </p:cNvPr>
          <p:cNvSpPr txBox="1"/>
          <p:nvPr/>
        </p:nvSpPr>
        <p:spPr>
          <a:xfrm>
            <a:off x="491621" y="4246714"/>
            <a:ext cx="8160758" cy="369332"/>
          </a:xfrm>
          <a:prstGeom prst="rect">
            <a:avLst/>
          </a:prstGeom>
          <a:noFill/>
        </p:spPr>
        <p:txBody>
          <a:bodyPr wrap="square" rtlCol="0">
            <a:spAutoFit/>
          </a:bodyPr>
          <a:lstStyle/>
          <a:p>
            <a:pPr algn="ctr"/>
            <a:r>
              <a:rPr lang="en-GB" b="1" dirty="0">
                <a:solidFill>
                  <a:srgbClr val="FF0000"/>
                </a:solidFill>
              </a:rPr>
              <a:t>We will apply for anything and everything to meet each child’s needs</a:t>
            </a:r>
          </a:p>
        </p:txBody>
      </p:sp>
    </p:spTree>
    <p:extLst>
      <p:ext uri="{BB962C8B-B14F-4D97-AF65-F5344CB8AC3E}">
        <p14:creationId xmlns:p14="http://schemas.microsoft.com/office/powerpoint/2010/main" val="271327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11th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p:txBody>
          <a:bodyPr/>
          <a:lstStyle/>
          <a:p>
            <a:pPr marL="114300" indent="0">
              <a:buNone/>
            </a:pPr>
            <a:r>
              <a:rPr lang="en-GB" dirty="0"/>
              <a:t>Spelling, Punctuation and Grammar consists of two papers.</a:t>
            </a:r>
          </a:p>
          <a:p>
            <a:pPr marL="114300"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endParaRPr lang="en-GB" dirty="0"/>
          </a:p>
          <a:p>
            <a:r>
              <a:rPr lang="en-GB" dirty="0"/>
              <a:t>Paper 2 consists of a spelling test only. It should take approximately </a:t>
            </a:r>
            <a:r>
              <a:rPr lang="en-GB" dirty="0">
                <a:solidFill>
                  <a:srgbClr val="283593"/>
                </a:solidFill>
              </a:rPr>
              <a:t>20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41052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p:txBody>
          <a:bodyPr/>
          <a:lstStyle/>
          <a:p>
            <a:pPr marL="114300" indent="0">
              <a:buNone/>
            </a:pPr>
            <a:r>
              <a:rPr lang="en-GB" dirty="0"/>
              <a:t>The children will have been working hard with their class teacher on developing and securing their knowledge of the technical vocabulary needed in this test.</a:t>
            </a:r>
          </a:p>
          <a:p>
            <a:pPr marL="114300" indent="0">
              <a:buNone/>
            </a:pPr>
            <a:endParaRPr lang="en-GB" dirty="0"/>
          </a:p>
          <a:p>
            <a:pPr marL="114300" indent="0">
              <a:buNone/>
            </a:pPr>
            <a:r>
              <a:rPr lang="en-GB" dirty="0"/>
              <a:t>This test focuses on:</a:t>
            </a:r>
          </a:p>
          <a:p>
            <a:r>
              <a:rPr lang="en-GB" dirty="0">
                <a:solidFill>
                  <a:srgbClr val="283593"/>
                </a:solidFill>
                <a:latin typeface="+mn-lt"/>
              </a:rPr>
              <a:t>Grammatical terms/ word classes;</a:t>
            </a:r>
          </a:p>
          <a:p>
            <a:r>
              <a:rPr lang="en-GB" dirty="0">
                <a:solidFill>
                  <a:srgbClr val="283593"/>
                </a:solidFill>
              </a:rPr>
              <a:t>Functions of sentences;</a:t>
            </a:r>
          </a:p>
          <a:p>
            <a:r>
              <a:rPr lang="en-GB" dirty="0">
                <a:solidFill>
                  <a:srgbClr val="283593"/>
                </a:solidFill>
                <a:latin typeface="+mn-lt"/>
              </a:rPr>
              <a:t>Combining words, phrases and clauses;</a:t>
            </a:r>
          </a:p>
          <a:p>
            <a:r>
              <a:rPr lang="en-GB" dirty="0">
                <a:solidFill>
                  <a:srgbClr val="283593"/>
                </a:solidFill>
              </a:rPr>
              <a:t>Verb forms, tenses and consistency;</a:t>
            </a:r>
          </a:p>
          <a:p>
            <a:r>
              <a:rPr lang="en-GB" dirty="0">
                <a:solidFill>
                  <a:srgbClr val="283593"/>
                </a:solidFill>
              </a:rPr>
              <a:t>Punctuation;</a:t>
            </a:r>
          </a:p>
          <a:p>
            <a:r>
              <a:rPr lang="en-GB" dirty="0">
                <a:solidFill>
                  <a:srgbClr val="283593"/>
                </a:solidFill>
                <a:latin typeface="+mn-lt"/>
              </a:rPr>
              <a:t>Vocabulary;</a:t>
            </a:r>
            <a:endParaRPr lang="en-GB" dirty="0">
              <a:solidFill>
                <a:srgbClr val="283593"/>
              </a:solidFill>
            </a:endParaRPr>
          </a:p>
          <a:p>
            <a:r>
              <a:rPr lang="en-GB" dirty="0">
                <a:solidFill>
                  <a:srgbClr val="283593"/>
                </a:solidFill>
                <a:latin typeface="+mn-lt"/>
              </a:rPr>
              <a:t>Standard English and formality.</a:t>
            </a:r>
          </a:p>
          <a:p>
            <a:pPr marL="114300" indent="0">
              <a:buNone/>
            </a:pPr>
            <a:endParaRPr lang="en-GB" dirty="0"/>
          </a:p>
          <a:p>
            <a:pPr marL="114300" indent="0">
              <a:buNone/>
            </a:pPr>
            <a:r>
              <a:rPr lang="en-GB" dirty="0"/>
              <a:t>This test requires a range of answer types but does not require longer formal answers.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7660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4FEE-BF17-403A-B56C-20102ECE6DD8}"/>
              </a:ext>
            </a:extLst>
          </p:cNvPr>
          <p:cNvSpPr>
            <a:spLocks noGrp="1"/>
          </p:cNvSpPr>
          <p:nvPr>
            <p:ph type="title"/>
          </p:nvPr>
        </p:nvSpPr>
        <p:spPr/>
        <p:txBody>
          <a:bodyPr/>
          <a:lstStyle/>
          <a:p>
            <a:r>
              <a:rPr lang="en-GB" dirty="0"/>
              <a:t>Spelling, Punctuation and Grammar: Paper 1</a:t>
            </a:r>
          </a:p>
        </p:txBody>
      </p:sp>
      <p:sp>
        <p:nvSpPr>
          <p:cNvPr id="3" name="Text Placeholder 2">
            <a:extLst>
              <a:ext uri="{FF2B5EF4-FFF2-40B4-BE49-F238E27FC236}">
                <a16:creationId xmlns:a16="http://schemas.microsoft.com/office/drawing/2014/main" id="{70E6D414-8B7F-4F09-9DB4-77ED9812EC3A}"/>
              </a:ext>
            </a:extLst>
          </p:cNvPr>
          <p:cNvSpPr>
            <a:spLocks noGrp="1"/>
          </p:cNvSpPr>
          <p:nvPr>
            <p:ph type="body" idx="1"/>
          </p:nvPr>
        </p:nvSpPr>
        <p:spPr>
          <a:xfrm>
            <a:off x="311700" y="739302"/>
            <a:ext cx="8520600" cy="434777"/>
          </a:xfrm>
        </p:spPr>
        <p:txBody>
          <a:bodyPr/>
          <a:lstStyle/>
          <a:p>
            <a:pPr marL="114300" indent="0">
              <a:buNone/>
            </a:pPr>
            <a:r>
              <a:rPr lang="en-GB" dirty="0"/>
              <a:t>Example questions: </a:t>
            </a:r>
          </a:p>
        </p:txBody>
      </p:sp>
      <p:sp>
        <p:nvSpPr>
          <p:cNvPr id="4" name="Slide Number Placeholder 3">
            <a:extLst>
              <a:ext uri="{FF2B5EF4-FFF2-40B4-BE49-F238E27FC236}">
                <a16:creationId xmlns:a16="http://schemas.microsoft.com/office/drawing/2014/main" id="{5A1FE52C-928B-4680-BDAC-AE5863D8A471}"/>
              </a:ext>
            </a:extLst>
          </p:cNvPr>
          <p:cNvSpPr>
            <a:spLocks noGrp="1"/>
          </p:cNvSpPr>
          <p:nvPr>
            <p:ph type="sldNum" idx="12"/>
          </p:nvPr>
        </p:nvSpPr>
        <p:spPr/>
        <p:txBody>
          <a:bodyPr/>
          <a:lstStyle/>
          <a:p>
            <a:fld id="{00000000-1234-1234-1234-123412341234}" type="slidenum">
              <a:rPr lang="en" smtClean="0"/>
              <a:pPr/>
              <a:t>7</a:t>
            </a:fld>
            <a:endParaRPr lang="en"/>
          </a:p>
        </p:txBody>
      </p:sp>
      <p:pic>
        <p:nvPicPr>
          <p:cNvPr id="12" name="Picture 11">
            <a:extLst>
              <a:ext uri="{FF2B5EF4-FFF2-40B4-BE49-F238E27FC236}">
                <a16:creationId xmlns:a16="http://schemas.microsoft.com/office/drawing/2014/main" id="{6228AFDF-FEC2-4F3C-9A53-B19C398A9DAB}"/>
              </a:ext>
            </a:extLst>
          </p:cNvPr>
          <p:cNvPicPr>
            <a:picLocks noChangeAspect="1"/>
          </p:cNvPicPr>
          <p:nvPr/>
        </p:nvPicPr>
        <p:blipFill>
          <a:blip r:embed="rId3"/>
          <a:stretch>
            <a:fillRect/>
          </a:stretch>
        </p:blipFill>
        <p:spPr>
          <a:xfrm>
            <a:off x="2985411" y="3115972"/>
            <a:ext cx="4033105" cy="1744045"/>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25A84810-1F1C-45AD-84B6-5FC481AF813A}"/>
              </a:ext>
            </a:extLst>
          </p:cNvPr>
          <p:cNvPicPr>
            <a:picLocks noChangeAspect="1"/>
          </p:cNvPicPr>
          <p:nvPr/>
        </p:nvPicPr>
        <p:blipFill>
          <a:blip r:embed="rId4"/>
          <a:stretch>
            <a:fillRect/>
          </a:stretch>
        </p:blipFill>
        <p:spPr>
          <a:xfrm>
            <a:off x="445045" y="1271355"/>
            <a:ext cx="4033105" cy="1734975"/>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E4D3AD2B-353C-4981-A461-1920AAA9479D}"/>
              </a:ext>
            </a:extLst>
          </p:cNvPr>
          <p:cNvPicPr>
            <a:picLocks noChangeAspect="1"/>
          </p:cNvPicPr>
          <p:nvPr/>
        </p:nvPicPr>
        <p:blipFill>
          <a:blip r:embed="rId5"/>
          <a:stretch>
            <a:fillRect/>
          </a:stretch>
        </p:blipFill>
        <p:spPr>
          <a:xfrm>
            <a:off x="4654068" y="1788358"/>
            <a:ext cx="4367090" cy="700967"/>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32506F66-DA2B-4F27-8604-E2CE54DA20FA}"/>
              </a:ext>
            </a:extLst>
          </p:cNvPr>
          <p:cNvGrpSpPr/>
          <p:nvPr/>
        </p:nvGrpSpPr>
        <p:grpSpPr>
          <a:xfrm>
            <a:off x="3001041" y="1994499"/>
            <a:ext cx="4414946" cy="2749439"/>
            <a:chOff x="3001041" y="1994499"/>
            <a:chExt cx="4414946" cy="2749439"/>
          </a:xfrm>
        </p:grpSpPr>
        <p:sp>
          <p:nvSpPr>
            <p:cNvPr id="8" name="Text Placeholder 2">
              <a:extLst>
                <a:ext uri="{FF2B5EF4-FFF2-40B4-BE49-F238E27FC236}">
                  <a16:creationId xmlns:a16="http://schemas.microsoft.com/office/drawing/2014/main" id="{1525917A-6D61-4BD2-9ADC-721FB961E2A4}"/>
                </a:ext>
              </a:extLst>
            </p:cNvPr>
            <p:cNvSpPr txBox="1">
              <a:spLocks/>
            </p:cNvSpPr>
            <p:nvPr/>
          </p:nvSpPr>
          <p:spPr>
            <a:xfrm>
              <a:off x="3001041" y="2266422"/>
              <a:ext cx="301807"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a:t>
              </a:r>
              <a:endParaRPr lang="en-GB" sz="1200" u="sng" dirty="0"/>
            </a:p>
          </p:txBody>
        </p:sp>
        <p:sp>
          <p:nvSpPr>
            <p:cNvPr id="9" name="Text Placeholder 2">
              <a:extLst>
                <a:ext uri="{FF2B5EF4-FFF2-40B4-BE49-F238E27FC236}">
                  <a16:creationId xmlns:a16="http://schemas.microsoft.com/office/drawing/2014/main" id="{64E58BDC-7AF2-426A-AE9B-EEDBABE4F00E}"/>
                </a:ext>
              </a:extLst>
            </p:cNvPr>
            <p:cNvSpPr txBox="1">
              <a:spLocks/>
            </p:cNvSpPr>
            <p:nvPr/>
          </p:nvSpPr>
          <p:spPr>
            <a:xfrm>
              <a:off x="6134198" y="1994499"/>
              <a:ext cx="1281789" cy="2697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Font typeface="Nunito"/>
                <a:buNone/>
              </a:pPr>
              <a:r>
                <a:rPr lang="en-GB" sz="1200" dirty="0">
                  <a:sym typeface="Wingdings" panose="05000000000000000000" pitchFamily="2" charset="2"/>
                </a:rPr>
                <a:t>e.g. that, which</a:t>
              </a:r>
              <a:endParaRPr lang="en-GB" sz="1200" u="sng" dirty="0"/>
            </a:p>
          </p:txBody>
        </p:sp>
        <p:sp>
          <p:nvSpPr>
            <p:cNvPr id="10" name="Text Placeholder 2">
              <a:extLst>
                <a:ext uri="{FF2B5EF4-FFF2-40B4-BE49-F238E27FC236}">
                  <a16:creationId xmlns:a16="http://schemas.microsoft.com/office/drawing/2014/main" id="{647DA8BF-3FE4-4EAF-B58C-F5BE5B8C1C8B}"/>
                </a:ext>
              </a:extLst>
            </p:cNvPr>
            <p:cNvSpPr txBox="1">
              <a:spLocks/>
            </p:cNvSpPr>
            <p:nvPr/>
          </p:nvSpPr>
          <p:spPr>
            <a:xfrm>
              <a:off x="3274644" y="4122543"/>
              <a:ext cx="3360615" cy="62139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50000"/>
                </a:lnSpc>
                <a:buFont typeface="Nunito"/>
                <a:buNone/>
              </a:pPr>
              <a:r>
                <a:rPr lang="en-GB" sz="1200" dirty="0">
                  <a:sym typeface="Wingdings" panose="05000000000000000000" pitchFamily="2" charset="2"/>
                </a:rPr>
                <a:t>e.g. The first sentence is about two people and the second sentence is about three people.</a:t>
              </a:r>
              <a:endParaRPr lang="en-GB" sz="1200" u="sng" dirty="0"/>
            </a:p>
          </p:txBody>
        </p:sp>
      </p:grpSp>
    </p:spTree>
    <p:extLst>
      <p:ext uri="{BB962C8B-B14F-4D97-AF65-F5344CB8AC3E}">
        <p14:creationId xmlns:p14="http://schemas.microsoft.com/office/powerpoint/2010/main" val="288348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9132-1788-4EEC-BDBF-94FA32ADE0CC}"/>
              </a:ext>
            </a:extLst>
          </p:cNvPr>
          <p:cNvSpPr>
            <a:spLocks noGrp="1"/>
          </p:cNvSpPr>
          <p:nvPr>
            <p:ph type="title"/>
          </p:nvPr>
        </p:nvSpPr>
        <p:spPr/>
        <p:txBody>
          <a:bodyPr/>
          <a:lstStyle/>
          <a:p>
            <a:r>
              <a:rPr lang="en-GB" dirty="0"/>
              <a:t>Spelling, Punctuation and Grammar: Paper 2</a:t>
            </a:r>
          </a:p>
        </p:txBody>
      </p:sp>
      <p:sp>
        <p:nvSpPr>
          <p:cNvPr id="3" name="Text Placeholder 2">
            <a:extLst>
              <a:ext uri="{FF2B5EF4-FFF2-40B4-BE49-F238E27FC236}">
                <a16:creationId xmlns:a16="http://schemas.microsoft.com/office/drawing/2014/main" id="{D12CDE19-AAB5-4F55-836B-B3BBFFE8B1EA}"/>
              </a:ext>
            </a:extLst>
          </p:cNvPr>
          <p:cNvSpPr>
            <a:spLocks noGrp="1"/>
          </p:cNvSpPr>
          <p:nvPr>
            <p:ph type="body" idx="1"/>
          </p:nvPr>
        </p:nvSpPr>
        <p:spPr>
          <a:xfrm>
            <a:off x="311700" y="739303"/>
            <a:ext cx="8520600" cy="1019160"/>
          </a:xfrm>
        </p:spPr>
        <p:txBody>
          <a:bodyPr/>
          <a:lstStyle/>
          <a:p>
            <a:pPr marL="114300" indent="0">
              <a:buNone/>
            </a:pPr>
            <a:r>
              <a:rPr lang="en-GB" dirty="0"/>
              <a:t>Paper 2 is a shorter paper that focuses solely on spellings. </a:t>
            </a:r>
          </a:p>
          <a:p>
            <a:pPr marL="114300" indent="0">
              <a:buNone/>
            </a:pPr>
            <a:endParaRPr lang="en-GB" dirty="0"/>
          </a:p>
          <a:p>
            <a:pPr marL="114300" indent="0">
              <a:buNone/>
            </a:pPr>
            <a:r>
              <a:rPr lang="en-GB" dirty="0"/>
              <a:t>Example questions:  </a:t>
            </a:r>
          </a:p>
        </p:txBody>
      </p:sp>
      <p:sp>
        <p:nvSpPr>
          <p:cNvPr id="4" name="Slide Number Placeholder 3">
            <a:extLst>
              <a:ext uri="{FF2B5EF4-FFF2-40B4-BE49-F238E27FC236}">
                <a16:creationId xmlns:a16="http://schemas.microsoft.com/office/drawing/2014/main" id="{E0D0A05F-89F2-4245-B61A-3C7273A60812}"/>
              </a:ext>
            </a:extLst>
          </p:cNvPr>
          <p:cNvSpPr>
            <a:spLocks noGrp="1"/>
          </p:cNvSpPr>
          <p:nvPr>
            <p:ph type="sldNum" idx="12"/>
          </p:nvPr>
        </p:nvSpPr>
        <p:spPr/>
        <p:txBody>
          <a:bodyPr/>
          <a:lstStyle/>
          <a:p>
            <a:fld id="{00000000-1234-1234-1234-123412341234}" type="slidenum">
              <a:rPr lang="en" smtClean="0"/>
              <a:pPr/>
              <a:t>8</a:t>
            </a:fld>
            <a:endParaRPr lang="en"/>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2188178" y="1758463"/>
            <a:ext cx="4579943" cy="20930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4064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p:txBody>
          <a:bodyPr/>
          <a:lstStyle/>
          <a:p>
            <a:pPr marL="114300" indent="0">
              <a:buNone/>
            </a:pPr>
            <a:r>
              <a:rPr lang="en-GB" dirty="0"/>
              <a:t>There is one reading test that lasts for </a:t>
            </a:r>
            <a:r>
              <a:rPr lang="en-GB" dirty="0">
                <a:solidFill>
                  <a:srgbClr val="283593"/>
                </a:solidFill>
              </a:rPr>
              <a:t>60 minutes</a:t>
            </a:r>
            <a:r>
              <a:rPr lang="en-GB" dirty="0"/>
              <a:t>. </a:t>
            </a:r>
          </a:p>
          <a:p>
            <a:pPr marL="114300" indent="0">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14300" indent="0">
              <a:buNone/>
            </a:pPr>
            <a:endParaRPr lang="en-GB" sz="1000" dirty="0"/>
          </a:p>
          <a:p>
            <a:pPr marL="114300" indent="0">
              <a:buNone/>
            </a:pPr>
            <a:r>
              <a:rPr lang="en-GB" dirty="0"/>
              <a:t>The test covers the following areas (known as Content Domains): </a:t>
            </a:r>
          </a:p>
          <a:p>
            <a:r>
              <a:rPr lang="en-GB" sz="1400" dirty="0">
                <a:solidFill>
                  <a:srgbClr val="283593"/>
                </a:solidFill>
              </a:rPr>
              <a:t>Give/ explain the meaning of words in context;</a:t>
            </a:r>
          </a:p>
          <a:p>
            <a:r>
              <a:rPr lang="en-GB" sz="1400" dirty="0">
                <a:solidFill>
                  <a:srgbClr val="283593"/>
                </a:solidFill>
              </a:rPr>
              <a:t>Retrieve and record information/ identify key details from fiction and non-fiction;</a:t>
            </a:r>
          </a:p>
          <a:p>
            <a:r>
              <a:rPr lang="en-GB" sz="1400" dirty="0">
                <a:solidFill>
                  <a:srgbClr val="283593"/>
                </a:solidFill>
              </a:rPr>
              <a:t>Summarise main ideas from more than one paragraph;</a:t>
            </a:r>
          </a:p>
          <a:p>
            <a:r>
              <a:rPr lang="en-GB" sz="1400" dirty="0">
                <a:solidFill>
                  <a:srgbClr val="283593"/>
                </a:solidFill>
              </a:rPr>
              <a:t>Make inferences from the text/ explain and justify inferences with evidence from the text;</a:t>
            </a:r>
          </a:p>
          <a:p>
            <a:r>
              <a:rPr lang="en-GB" sz="1400" dirty="0">
                <a:solidFill>
                  <a:srgbClr val="283593"/>
                </a:solidFill>
              </a:rPr>
              <a:t>Predict what might happen from details stated and implied;</a:t>
            </a:r>
          </a:p>
          <a:p>
            <a:r>
              <a:rPr lang="en-GB" sz="1400" dirty="0">
                <a:solidFill>
                  <a:srgbClr val="283593"/>
                </a:solidFill>
              </a:rPr>
              <a:t>Identify/ explain how information/ narrative content is related and contributes to meaning as a whole; </a:t>
            </a:r>
          </a:p>
          <a:p>
            <a:r>
              <a:rPr lang="en-GB" sz="1400" dirty="0">
                <a:solidFill>
                  <a:srgbClr val="283593"/>
                </a:solidFill>
              </a:rPr>
              <a:t>Identify/ explain how meaning is enhanced through choice of words and phrases;</a:t>
            </a:r>
          </a:p>
          <a:p>
            <a:r>
              <a:rPr lang="en-GB" sz="1400" dirty="0">
                <a:solidFill>
                  <a:srgbClr val="283593"/>
                </a:solidFill>
              </a:rPr>
              <a:t>Make comparisons within the text. </a:t>
            </a:r>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6731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4d0a471-7d36-42f1-9633-55b7e522c6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5F2D965276C24A9A34C77DE2938E9C" ma:contentTypeVersion="11" ma:contentTypeDescription="Create a new document." ma:contentTypeScope="" ma:versionID="d03b7b2c9485c578fd684e5fe6787b3b">
  <xsd:schema xmlns:xsd="http://www.w3.org/2001/XMLSchema" xmlns:xs="http://www.w3.org/2001/XMLSchema" xmlns:p="http://schemas.microsoft.com/office/2006/metadata/properties" xmlns:ns3="e4d0a471-7d36-42f1-9633-55b7e522c63a" targetNamespace="http://schemas.microsoft.com/office/2006/metadata/properties" ma:root="true" ma:fieldsID="6140ca26b2d711f3d1693a3737d21c1a" ns3:_="">
    <xsd:import namespace="e4d0a471-7d36-42f1-9633-55b7e522c63a"/>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d0a471-7d36-42f1-9633-55b7e522c63a"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87EFC6-F7C8-4323-A5E8-44E94A84640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4d0a471-7d36-42f1-9633-55b7e522c63a"/>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E52D92A-893D-421E-9F34-FD45A0348E0A}">
  <ds:schemaRefs>
    <ds:schemaRef ds:uri="http://schemas.microsoft.com/sharepoint/v3/contenttype/forms"/>
  </ds:schemaRefs>
</ds:datastoreItem>
</file>

<file path=customXml/itemProps3.xml><?xml version="1.0" encoding="utf-8"?>
<ds:datastoreItem xmlns:ds="http://schemas.openxmlformats.org/officeDocument/2006/customXml" ds:itemID="{56A88738-096C-411C-9DDD-A02A176CC6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d0a471-7d36-42f1-9633-55b7e522c6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1071</TotalTime>
  <Words>1749</Words>
  <Application>Microsoft Office PowerPoint</Application>
  <PresentationFormat>On-screen Show (16:9)</PresentationFormat>
  <Paragraphs>205</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Nunito Sans Light</vt:lpstr>
      <vt:lpstr>Nunito</vt:lpstr>
      <vt:lpstr>Arial</vt:lpstr>
      <vt:lpstr>Tw Cen MT</vt:lpstr>
      <vt:lpstr>Cambria Math</vt:lpstr>
      <vt:lpstr>Wingdings</vt:lpstr>
      <vt:lpstr>Droplet</vt:lpstr>
      <vt:lpstr> Year 6 SATs 2026</vt:lpstr>
      <vt:lpstr>What are the SATs? </vt:lpstr>
      <vt:lpstr>When and how the SATs are completed</vt:lpstr>
      <vt:lpstr>Specific arrangements for SATs</vt:lpstr>
      <vt:lpstr>Spelling, Punctuation and Grammar: Monday 11th May</vt:lpstr>
      <vt:lpstr>Spelling, Punctuation and Grammar: Paper 1</vt:lpstr>
      <vt:lpstr>Spelling, Punctuation and Grammar: Paper 1</vt:lpstr>
      <vt:lpstr>Spelling, Punctuation and Grammar: Paper 2</vt:lpstr>
      <vt:lpstr>Reading: Tuesday 12th May </vt:lpstr>
      <vt:lpstr>Reading </vt:lpstr>
      <vt:lpstr>Reading </vt:lpstr>
      <vt:lpstr>Reading </vt:lpstr>
      <vt:lpstr>Reading </vt:lpstr>
      <vt:lpstr>Maths: Wednesday 13th and Thursday 14th MAy</vt:lpstr>
      <vt:lpstr>Maths Paper 1 (Arithmetic)</vt:lpstr>
      <vt:lpstr>Maths Paper 1 (Arithmetic)</vt:lpstr>
      <vt:lpstr>Maths Paper 1 (Arithmetic)</vt:lpstr>
      <vt:lpstr>Maths Papers 2 and 3 (Reasoning)</vt:lpstr>
      <vt:lpstr>Maths Papers 2 (Reasoning)</vt:lpstr>
      <vt:lpstr>Maths Papers 2 (Reasoning)</vt:lpstr>
      <vt:lpstr>Maths Papers 3 (Reasoning)</vt:lpstr>
      <vt:lpstr>Maths Papers 3 (Reasoning)</vt:lpstr>
      <vt:lpstr>What can you do at home to help? </vt:lpstr>
      <vt:lpstr>Things to remember about SATs</vt:lpstr>
      <vt:lpstr>Clear message for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2022 Presentation for Parents, Carers &amp; Guardians</dc:title>
  <dc:creator>Ange Wilde</dc:creator>
  <cp:lastModifiedBy>Martin Hillier</cp:lastModifiedBy>
  <cp:revision>46</cp:revision>
  <dcterms:modified xsi:type="dcterms:W3CDTF">2026-02-01T07:18:57Z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0x010100B95F2D965276C24A9A34C77DE2938E9C</vt:lpwstr>
  </property>
  <property fmtid="{D5CDD505-2E9C-101B-9397-08002B2CF9AE}" pid="3" name="Order">
    <vt:r8>3656400</vt:r8>
  </property>
  <property fmtid="{D5CDD505-2E9C-101B-9397-08002B2CF9AE}" pid="4" name="MediaServiceImageTags">
    <vt:lpwstr/>
  </property>
  <property fmtid="{D5CDD505-2E9C-101B-9397-08002B2CF9AE}" pid="5" name="GUID">
    <vt:lpwstr>d1485710-eafb-47fd-9fe0-06c444d48517</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SharedWithUsers">
    <vt:lpwstr/>
  </property>
  <property fmtid="{D5CDD505-2E9C-101B-9397-08002B2CF9AE}" pid="10" name="TriggerFlowInfo">
    <vt:lpwstr/>
  </property>
  <property fmtid="{D5CDD505-2E9C-101B-9397-08002B2CF9AE}" pid="11" name="ComplianceAssetId">
    <vt:lpwstr/>
  </property>
  <property fmtid="{D5CDD505-2E9C-101B-9397-08002B2CF9AE}" pid="12" name="TemplateUrl">
    <vt:lpwstr/>
  </property>
</Properties>
</file>