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4"/>
  </p:sldMasterIdLst>
  <p:notesMasterIdLst>
    <p:notesMasterId r:id="rId26"/>
  </p:notesMasterIdLst>
  <p:sldIdLst>
    <p:sldId id="267" r:id="rId5"/>
    <p:sldId id="282" r:id="rId6"/>
    <p:sldId id="256" r:id="rId7"/>
    <p:sldId id="257" r:id="rId8"/>
    <p:sldId id="284" r:id="rId9"/>
    <p:sldId id="258" r:id="rId10"/>
    <p:sldId id="259" r:id="rId11"/>
    <p:sldId id="260" r:id="rId12"/>
    <p:sldId id="277" r:id="rId13"/>
    <p:sldId id="278" r:id="rId14"/>
    <p:sldId id="273" r:id="rId15"/>
    <p:sldId id="295" r:id="rId16"/>
    <p:sldId id="283" r:id="rId17"/>
    <p:sldId id="261" r:id="rId18"/>
    <p:sldId id="262" r:id="rId19"/>
    <p:sldId id="297" r:id="rId20"/>
    <p:sldId id="294" r:id="rId21"/>
    <p:sldId id="269" r:id="rId22"/>
    <p:sldId id="293" r:id="rId23"/>
    <p:sldId id="298" r:id="rId24"/>
    <p:sldId id="26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91" autoAdjust="0"/>
    <p:restoredTop sz="89636" autoAdjust="0"/>
  </p:normalViewPr>
  <p:slideViewPr>
    <p:cSldViewPr>
      <p:cViewPr varScale="1">
        <p:scale>
          <a:sx n="76" d="100"/>
          <a:sy n="76" d="100"/>
        </p:scale>
        <p:origin x="129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79A52-9D97-42AB-AC8B-15DD125F62AE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C47C6-40A9-4BDB-80EF-34EF10670F38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9803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91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Add in you tube clip for enunciation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3993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Phonemes = Sounds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8913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Try not to add uh to sounds such as ‘</a:t>
            </a:r>
            <a:r>
              <a:rPr lang="en-GB" dirty="0" err="1"/>
              <a:t>suh</a:t>
            </a:r>
            <a:r>
              <a:rPr lang="en-GB" dirty="0"/>
              <a:t>’ ‘</a:t>
            </a:r>
            <a:r>
              <a:rPr lang="en-GB" dirty="0" err="1"/>
              <a:t>muh</a:t>
            </a:r>
            <a:r>
              <a:rPr lang="en-GB" dirty="0"/>
              <a:t>’ try</a:t>
            </a:r>
            <a:r>
              <a:rPr lang="en-GB" baseline="0" dirty="0"/>
              <a:t> and keep the sounds pure and short. 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9850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42565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Comprehension and bedtime stories</a:t>
            </a:r>
            <a:r>
              <a:rPr lang="en-GB" baseline="0" dirty="0"/>
              <a:t> – sound spotting </a:t>
            </a:r>
          </a:p>
          <a:p>
            <a:r>
              <a:rPr lang="en-GB" baseline="0" dirty="0"/>
              <a:t>Review as a sentence once decoded to ensure comprehension </a:t>
            </a:r>
          </a:p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19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5966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Email/ Speak to</a:t>
            </a:r>
            <a:r>
              <a:rPr lang="en-GB" baseline="0" dirty="0"/>
              <a:t> class teacher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C47C6-40A9-4BDB-80EF-34EF10670F38}" type="slidenum">
              <a:rPr lang="en-GB" smtClean="0"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5379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270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736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885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9684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8162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2177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2678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258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9189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431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424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95334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1783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7714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13648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03019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1869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FAE16B5A-324C-45FC-A16A-CAA0796F4A70}" type="datetimeFigureOut">
              <a:rPr lang="en-GB" smtClean="0"/>
              <a:t>22/10/2026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0E2B3-A497-4D9D-80C8-FCF1019CC7B4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18897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hyperlink" Target="http://www.google.co.uk/url?sa=i&amp;rct=j&amp;q=&amp;esrc=s&amp;source=images&amp;cd=&amp;cad=rja&amp;uact=8&amp;ved=0ahUKEwiu3d2hhMbWAhUCchQKHTtlBrQQjRwIBw&amp;url=http://www.caaspp.org/practice-and-training/&amp;psig=AFQjCNHxWHM5PtRsPhFQtAU7frQ4EgM3sw&amp;ust=1506624623178453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2.jpeg"/><Relationship Id="rId4" Type="http://schemas.openxmlformats.org/officeDocument/2006/relationships/hyperlink" Target="http://www.bing.com/images/search?q=indiviaula+phonic+cards&amp;view=detailv2&amp;adlt=strict&amp;id=355E06FE9266A75C354692710076F331DD1F24F2&amp;selectedIndex=17&amp;ccid=I4vmgfwY&amp;simid=608048786264230043&amp;thid=OIP.M238be681fc18968d4c37d8f4ff9c8eb6o0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132856"/>
            <a:ext cx="79208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>
                <a:latin typeface="Comic Sans MS" panose="030F0702030302020204" pitchFamily="66" charset="0"/>
              </a:rPr>
              <a:t>Supporting </a:t>
            </a:r>
          </a:p>
          <a:p>
            <a:pPr algn="ctr"/>
            <a:r>
              <a:rPr lang="en-GB" sz="6000" dirty="0">
                <a:latin typeface="Comic Sans MS" panose="030F0702030302020204" pitchFamily="66" charset="0"/>
              </a:rPr>
              <a:t>your child with</a:t>
            </a:r>
          </a:p>
          <a:p>
            <a:pPr algn="ctr"/>
            <a:r>
              <a:rPr lang="en-GB" sz="6000" dirty="0">
                <a:latin typeface="Comic Sans MS" panose="030F0702030302020204" pitchFamily="66" charset="0"/>
              </a:rPr>
              <a:t>Phonics and Reading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53421"/>
            <a:ext cx="4438273" cy="1115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308" y="493808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09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7520940" cy="548640"/>
          </a:xfrm>
        </p:spPr>
        <p:txBody>
          <a:bodyPr/>
          <a:lstStyle/>
          <a:p>
            <a:pPr algn="ctr"/>
            <a:r>
              <a:rPr lang="en-GB" sz="4800" dirty="0">
                <a:solidFill>
                  <a:schemeClr val="tx1"/>
                </a:solidFill>
                <a:latin typeface="Comic Sans MS" charset="0"/>
                <a:ea typeface="Comic Sans MS" charset="0"/>
                <a:cs typeface="Comic Sans MS" charset="0"/>
              </a:rPr>
              <a:t>Aims</a:t>
            </a:r>
            <a:r>
              <a:rPr lang="en-GB" sz="4800" dirty="0">
                <a:solidFill>
                  <a:srgbClr val="0070C0"/>
                </a:solidFill>
                <a:latin typeface="Comic Sans MS" charset="0"/>
                <a:ea typeface="Comic Sans MS" charset="0"/>
                <a:cs typeface="Comic Sans MS" charset="0"/>
              </a:rPr>
              <a:t>  </a:t>
            </a:r>
            <a:r>
              <a:rPr lang="en-GB" sz="4800" u="sng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757" y="1129429"/>
            <a:ext cx="7128792" cy="3579849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dirty="0">
                <a:latin typeface="Comic Sans MS" panose="030F0702030302020204" pitchFamily="66" charset="0"/>
              </a:rPr>
              <a:t>To share how phonics is taught at King Ina Academy.</a:t>
            </a:r>
          </a:p>
          <a:p>
            <a:pPr marL="0" indent="0"/>
            <a:endParaRPr lang="en-GB" sz="3200" b="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dirty="0">
                <a:latin typeface="Comic Sans MS" panose="030F0702030302020204" pitchFamily="66" charset="0"/>
              </a:rPr>
              <a:t>To teach the basics of phonics and some useful terms.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b="0" dirty="0">
              <a:latin typeface="Comic Sans MS" panose="030F0702030302020204" pitchFamily="66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b="0" dirty="0">
                <a:latin typeface="Comic Sans MS" panose="030F0702030302020204" pitchFamily="66" charset="0"/>
              </a:rPr>
              <a:t>To develop confidence in helping </a:t>
            </a:r>
            <a:r>
              <a:rPr lang="en-GB" sz="3200" dirty="0">
                <a:latin typeface="Comic Sans MS" panose="030F0702030302020204" pitchFamily="66" charset="0"/>
              </a:rPr>
              <a:t>your</a:t>
            </a:r>
            <a:r>
              <a:rPr lang="en-GB" sz="3200" b="0" dirty="0">
                <a:latin typeface="Comic Sans MS" panose="030F0702030302020204" pitchFamily="66" charset="0"/>
              </a:rPr>
              <a:t> child with phonics and reading.</a:t>
            </a:r>
          </a:p>
          <a:p>
            <a:pPr marL="0" indent="0"/>
            <a:endParaRPr lang="en-GB" sz="3200" b="0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328" y="538065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454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8"/>
            <a:ext cx="87129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As a school we follow the Bug Club Phonics scheme.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This is a synthetic phonics framework that is approved by the Department for Education.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It sets out a suggested scheme of teaching children the sounds and the letters of the alphabet in order to segment and blend.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These are the necessary skills required to decode words to read and write.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>
                <a:latin typeface="Comic Sans MS" panose="030F0702030302020204" pitchFamily="66" charset="0"/>
              </a:rPr>
              <a:t>Bug Club Phonics starts in Phase one which begins in Nursery and progresses through Key Stage 1 until all Phases are complete (1-6).</a:t>
            </a:r>
          </a:p>
        </p:txBody>
      </p:sp>
    </p:spTree>
    <p:extLst>
      <p:ext uri="{BB962C8B-B14F-4D97-AF65-F5344CB8AC3E}">
        <p14:creationId xmlns:p14="http://schemas.microsoft.com/office/powerpoint/2010/main" val="654806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0"/>
            <a:ext cx="7703173" cy="5013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312" y="404664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4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520940" cy="737280"/>
          </a:xfrm>
        </p:spPr>
        <p:txBody>
          <a:bodyPr/>
          <a:lstStyle/>
          <a:p>
            <a:pPr algn="ctr"/>
            <a:r>
              <a:rPr lang="en-GB" u="sng" dirty="0">
                <a:solidFill>
                  <a:schemeClr val="tx1"/>
                </a:solidFill>
                <a:latin typeface="Comic Sans MS" charset="0"/>
                <a:ea typeface="Comic Sans MS" charset="0"/>
                <a:cs typeface="Comic Sans MS" charset="0"/>
              </a:rPr>
              <a:t>Terms your child will learn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586" y="1196752"/>
            <a:ext cx="8424936" cy="3579849"/>
          </a:xfrm>
        </p:spPr>
        <p:txBody>
          <a:bodyPr>
            <a:noAutofit/>
          </a:bodyPr>
          <a:lstStyle/>
          <a:p>
            <a:r>
              <a:rPr lang="en-GB" altLang="en-US" sz="2800" dirty="0">
                <a:latin typeface="Comic Sans MS" panose="030F0702030302020204" pitchFamily="66" charset="0"/>
              </a:rPr>
              <a:t>Digraph:</a:t>
            </a:r>
            <a:r>
              <a:rPr lang="en-GB" altLang="en-US" sz="2800" b="0" dirty="0">
                <a:latin typeface="Comic Sans MS" panose="030F0702030302020204" pitchFamily="66" charset="0"/>
              </a:rPr>
              <a:t> Two letters that make one sound when read.</a:t>
            </a:r>
          </a:p>
          <a:p>
            <a:r>
              <a:rPr lang="en-GB" altLang="en-US" sz="2800" dirty="0" err="1">
                <a:latin typeface="Comic Sans MS" panose="030F0702030302020204" pitchFamily="66" charset="0"/>
              </a:rPr>
              <a:t>Trigraph</a:t>
            </a:r>
            <a:r>
              <a:rPr lang="en-GB" altLang="en-US" sz="2800" dirty="0">
                <a:latin typeface="Comic Sans MS" panose="030F0702030302020204" pitchFamily="66" charset="0"/>
              </a:rPr>
              <a:t>: </a:t>
            </a:r>
            <a:r>
              <a:rPr lang="en-GB" altLang="en-US" sz="2800" b="0" dirty="0">
                <a:latin typeface="Comic Sans MS" panose="030F0702030302020204" pitchFamily="66" charset="0"/>
              </a:rPr>
              <a:t>Three letters that make one sound.</a:t>
            </a:r>
          </a:p>
          <a:p>
            <a:r>
              <a:rPr lang="en-GB" altLang="en-US" sz="2800" dirty="0">
                <a:latin typeface="Comic Sans MS" panose="030F0702030302020204" pitchFamily="66" charset="0"/>
              </a:rPr>
              <a:t>Segmenting:</a:t>
            </a:r>
            <a:r>
              <a:rPr lang="en-GB" altLang="en-US" sz="2800" b="0" dirty="0">
                <a:latin typeface="Comic Sans MS" panose="030F0702030302020204" pitchFamily="66" charset="0"/>
              </a:rPr>
              <a:t> is breaking up a word into its sounds. </a:t>
            </a:r>
          </a:p>
          <a:p>
            <a:r>
              <a:rPr lang="en-GB" altLang="en-US" sz="2800" dirty="0">
                <a:latin typeface="Comic Sans MS" panose="030F0702030302020204" pitchFamily="66" charset="0"/>
              </a:rPr>
              <a:t>Blending: </a:t>
            </a:r>
            <a:r>
              <a:rPr lang="en-GB" altLang="en-US" sz="2800" b="0" dirty="0">
                <a:latin typeface="Comic Sans MS" panose="030F0702030302020204" pitchFamily="66" charset="0"/>
              </a:rPr>
              <a:t>Putting the sounds together to read a word</a:t>
            </a:r>
          </a:p>
          <a:p>
            <a:r>
              <a:rPr lang="en-GB" altLang="en-US" sz="2800" dirty="0">
                <a:latin typeface="Comic Sans MS" panose="030F0702030302020204" pitchFamily="66" charset="0"/>
              </a:rPr>
              <a:t>Tricky words: </a:t>
            </a:r>
            <a:r>
              <a:rPr lang="en-GB" altLang="en-US" sz="2800" b="0" dirty="0">
                <a:latin typeface="Comic Sans MS" panose="030F0702030302020204" pitchFamily="66" charset="0"/>
              </a:rPr>
              <a:t>Words that cannot be decoded. We learn these from sight as a whole word. </a:t>
            </a:r>
          </a:p>
          <a:p>
            <a:r>
              <a:rPr lang="en-GB" altLang="en-US" sz="2800" dirty="0">
                <a:latin typeface="Comic Sans MS" panose="030F0702030302020204" pitchFamily="66" charset="0"/>
              </a:rPr>
              <a:t>Alien word/Nonsense word: </a:t>
            </a:r>
            <a:r>
              <a:rPr lang="en-GB" altLang="en-US" sz="2800" b="0" dirty="0">
                <a:latin typeface="Comic Sans MS" panose="030F0702030302020204" pitchFamily="66" charset="0"/>
              </a:rPr>
              <a:t>Words that are not real. </a:t>
            </a:r>
            <a:endParaRPr lang="en-GB" sz="2800" b="0" dirty="0"/>
          </a:p>
        </p:txBody>
      </p:sp>
    </p:spTree>
    <p:extLst>
      <p:ext uri="{BB962C8B-B14F-4D97-AF65-F5344CB8AC3E}">
        <p14:creationId xmlns:p14="http://schemas.microsoft.com/office/powerpoint/2010/main" val="3888610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568952" cy="4270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7779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38"/>
          <a:stretch/>
        </p:blipFill>
        <p:spPr bwMode="auto">
          <a:xfrm>
            <a:off x="1547664" y="281391"/>
            <a:ext cx="6120680" cy="4803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20" y="548680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82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80728"/>
            <a:ext cx="7661651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1605" y="5445224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640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620688"/>
            <a:ext cx="7811512" cy="549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728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548680"/>
            <a:ext cx="8038409" cy="577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899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51520" y="764704"/>
            <a:ext cx="8573181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n-GB" altLang="en-US" sz="2800" dirty="0">
                <a:latin typeface="Comic Sans MS" panose="030F0702030302020204" pitchFamily="66" charset="0"/>
              </a:rPr>
              <a:t>Sounds should be articulated clearly and precisely</a:t>
            </a:r>
          </a:p>
          <a:p>
            <a:pPr algn="ctr"/>
            <a:endParaRPr lang="en-GB" altLang="en-US" sz="2800" dirty="0">
              <a:latin typeface="Comic Sans MS" panose="030F0702030302020204" pitchFamily="66" charset="0"/>
            </a:endParaRPr>
          </a:p>
          <a:p>
            <a:pPr algn="ctr"/>
            <a:endParaRPr lang="en-GB" sz="28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33754" y="2845906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https://www.youtube.com/watch?v=UCI2mu7URBc&amp;t=4s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232" y="4113713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3040" y="286543"/>
            <a:ext cx="831743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Phonics Bug Club 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is taught through 6 phases </a:t>
            </a:r>
          </a:p>
          <a:p>
            <a:pPr algn="ctr"/>
            <a:r>
              <a:rPr lang="en-GB" sz="3200" b="1" dirty="0">
                <a:latin typeface="Comic Sans MS" panose="030F0702030302020204" pitchFamily="66" charset="0"/>
              </a:rPr>
              <a:t>from Nursery to Year 2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Phase 1: Explores environmental sounds and how sounds are produced.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Phase 2: Introduces the first 19 phonemes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Phase 3: Explores the next 26 phonemes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Phase 4: Consolidation unit where we explore blending, and segmenting .</a:t>
            </a:r>
          </a:p>
          <a:p>
            <a:endParaRPr lang="en-GB" dirty="0">
              <a:latin typeface="Comic Sans MS" panose="030F0702030302020204" pitchFamily="66" charset="0"/>
            </a:endParaRPr>
          </a:p>
          <a:p>
            <a:r>
              <a:rPr lang="en-GB" dirty="0">
                <a:latin typeface="Comic Sans MS" panose="030F0702030302020204" pitchFamily="66" charset="0"/>
              </a:rPr>
              <a:t>Phase 5: Explores </a:t>
            </a:r>
            <a:r>
              <a:rPr lang="en-GB" altLang="en-US" dirty="0">
                <a:latin typeface="Comic Sans MS" panose="030F0702030302020204" pitchFamily="66" charset="0"/>
              </a:rPr>
              <a:t> alternative pronunciations of graphemes </a:t>
            </a:r>
          </a:p>
          <a:p>
            <a:endParaRPr lang="en-GB" altLang="en-US" dirty="0">
              <a:latin typeface="Comic Sans MS" panose="030F0702030302020204" pitchFamily="66" charset="0"/>
            </a:endParaRPr>
          </a:p>
          <a:p>
            <a:r>
              <a:rPr lang="en-GB" altLang="en-US" dirty="0">
                <a:latin typeface="Comic Sans MS" panose="030F0702030302020204" pitchFamily="66" charset="0"/>
              </a:rPr>
              <a:t>Phase 6 : Consolidation of all previously taught phonemes </a:t>
            </a:r>
          </a:p>
          <a:p>
            <a:endParaRPr lang="en-GB" dirty="0">
              <a:latin typeface="Comic Sans MS" panose="030F0702030302020204" pitchFamily="66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194" y="318073"/>
            <a:ext cx="1365622" cy="118272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3568" y="5301208"/>
            <a:ext cx="772372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Comic Sans MS" panose="030F0702030302020204" pitchFamily="66" charset="0"/>
              </a:rPr>
              <a:t>For more information please refer to the Phonics Bug Club Guidance</a:t>
            </a:r>
          </a:p>
        </p:txBody>
      </p:sp>
    </p:spTree>
    <p:extLst>
      <p:ext uri="{BB962C8B-B14F-4D97-AF65-F5344CB8AC3E}">
        <p14:creationId xmlns:p14="http://schemas.microsoft.com/office/powerpoint/2010/main" val="2341480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1606" y="923322"/>
            <a:ext cx="8748464" cy="64017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altLang="en-US" dirty="0"/>
          </a:p>
          <a:p>
            <a:pPr>
              <a:buFont typeface="Arial" charset="0"/>
              <a:buChar char="•"/>
            </a:pPr>
            <a:r>
              <a:rPr lang="en-GB" altLang="en-US" sz="2800" dirty="0">
                <a:latin typeface="Comic Sans MS" panose="030F0702030302020204" pitchFamily="66" charset="0"/>
              </a:rPr>
              <a:t> Every day the children have a 20-25 minute session of phonics.</a:t>
            </a:r>
          </a:p>
          <a:p>
            <a:pPr>
              <a:buFont typeface="Arial" charset="0"/>
              <a:buChar char="•"/>
            </a:pPr>
            <a:endParaRPr lang="en-GB" altLang="en-US" sz="2800" dirty="0">
              <a:latin typeface="Comic Sans MS" panose="030F0702030302020204" pitchFamily="66" charset="0"/>
            </a:endParaRPr>
          </a:p>
          <a:p>
            <a:r>
              <a:rPr lang="en-GB" altLang="en-US" sz="2800" dirty="0">
                <a:latin typeface="Comic Sans MS" panose="030F0702030302020204" pitchFamily="66" charset="0"/>
              </a:rPr>
              <a:t>• Fast paced approach. </a:t>
            </a:r>
          </a:p>
          <a:p>
            <a:endParaRPr lang="en-GB" altLang="en-US" sz="2800" dirty="0">
              <a:latin typeface="Comic Sans MS" panose="030F0702030302020204" pitchFamily="66" charset="0"/>
            </a:endParaRPr>
          </a:p>
          <a:p>
            <a:pPr>
              <a:buFont typeface="Arial" charset="0"/>
              <a:buChar char="•"/>
            </a:pPr>
            <a:r>
              <a:rPr lang="en-GB" altLang="en-US" sz="2800" dirty="0">
                <a:latin typeface="Comic Sans MS" panose="030F0702030302020204" pitchFamily="66" charset="0"/>
              </a:rPr>
              <a:t> Lessons include a range of reading, spelling and writing.</a:t>
            </a:r>
          </a:p>
          <a:p>
            <a:pPr>
              <a:buFont typeface="Arial" charset="0"/>
              <a:buChar char="•"/>
            </a:pPr>
            <a:endParaRPr lang="en-GB" altLang="en-US" sz="2800" dirty="0">
              <a:latin typeface="Comic Sans MS" panose="030F0702030302020204" pitchFamily="66" charset="0"/>
            </a:endParaRPr>
          </a:p>
          <a:p>
            <a:pPr>
              <a:buFont typeface="Arial" charset="0"/>
              <a:buChar char="•"/>
            </a:pPr>
            <a:r>
              <a:rPr lang="en-GB" altLang="en-US" sz="2800" dirty="0">
                <a:latin typeface="Comic Sans MS" panose="030F0702030302020204" pitchFamily="66" charset="0"/>
              </a:rPr>
              <a:t>We build upon this knowledge throughout the school day.</a:t>
            </a:r>
          </a:p>
          <a:p>
            <a:pPr>
              <a:buFont typeface="Arial" charset="0"/>
              <a:buChar char="•"/>
            </a:pPr>
            <a:endParaRPr lang="en-GB" altLang="en-US" sz="2800" dirty="0">
              <a:latin typeface="Comic Sans MS" panose="030F0702030302020204" pitchFamily="66" charset="0"/>
            </a:endParaRPr>
          </a:p>
          <a:p>
            <a:pPr>
              <a:buFont typeface="Arial" charset="0"/>
              <a:buChar char="•"/>
            </a:pPr>
            <a:r>
              <a:rPr lang="en-GB" altLang="en-US" sz="2800" dirty="0">
                <a:latin typeface="Comic Sans MS" panose="030F0702030302020204" pitchFamily="66" charset="0"/>
              </a:rPr>
              <a:t>Additional interventions are provided for pupils.</a:t>
            </a:r>
          </a:p>
          <a:p>
            <a:endParaRPr lang="en-GB" altLang="en-US" sz="2800" dirty="0">
              <a:latin typeface="Comic Sans MS" panose="030F0702030302020204" pitchFamily="66" charset="0"/>
            </a:endParaRPr>
          </a:p>
          <a:p>
            <a:endParaRPr lang="en-GB" altLang="en-US" sz="2800" dirty="0"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832" y="230468"/>
            <a:ext cx="83760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Comic Sans MS" panose="030F0702030302020204" pitchFamily="66" charset="0"/>
              </a:rPr>
              <a:t>How is Phonics taught in School?</a:t>
            </a:r>
          </a:p>
        </p:txBody>
      </p:sp>
    </p:spTree>
    <p:extLst>
      <p:ext uri="{BB962C8B-B14F-4D97-AF65-F5344CB8AC3E}">
        <p14:creationId xmlns:p14="http://schemas.microsoft.com/office/powerpoint/2010/main" val="197066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63624"/>
            <a:ext cx="8479646" cy="4024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15616" y="332656"/>
            <a:ext cx="3812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Your child will learn to use the terms: 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9912" y="5229200"/>
            <a:ext cx="4572000" cy="10895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endParaRPr lang="en-GB" altLang="en-US" b="1" dirty="0"/>
          </a:p>
          <a:p>
            <a:pPr>
              <a:lnSpc>
                <a:spcPct val="90000"/>
              </a:lnSpc>
            </a:pPr>
            <a:r>
              <a:rPr lang="en-GB" altLang="en-US" b="1" dirty="0"/>
              <a:t>Children need to be able to</a:t>
            </a:r>
            <a:r>
              <a:rPr lang="en-GB" altLang="en-US" b="1" dirty="0">
                <a:solidFill>
                  <a:srgbClr val="660066"/>
                </a:solidFill>
              </a:rPr>
              <a:t> hear</a:t>
            </a:r>
            <a:r>
              <a:rPr lang="en-GB" altLang="en-US" b="1" dirty="0"/>
              <a:t> the separate sounds in a word and then blend them together to </a:t>
            </a:r>
            <a:r>
              <a:rPr lang="en-GB" altLang="en-US" b="1" dirty="0">
                <a:solidFill>
                  <a:srgbClr val="660066"/>
                </a:solidFill>
              </a:rPr>
              <a:t>say</a:t>
            </a:r>
            <a:r>
              <a:rPr lang="en-GB" altLang="en-US" b="1" dirty="0"/>
              <a:t> the whole word 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09" y="5136002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674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4" t="11169" r="50090" b="10858"/>
          <a:stretch/>
        </p:blipFill>
        <p:spPr bwMode="auto">
          <a:xfrm>
            <a:off x="539553" y="87603"/>
            <a:ext cx="4032448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278" y="1996185"/>
            <a:ext cx="1628775" cy="1676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0152" y="1484784"/>
            <a:ext cx="187220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dirty="0">
                <a:latin typeface="SassoonCRInfant" panose="00000400000000000000" pitchFamily="2" charset="0"/>
              </a:rPr>
              <a:t>Robot Arms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1072" y="4653136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48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55776" y="476672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omic Sans MS" charset="0"/>
                <a:ea typeface="Comic Sans MS" charset="0"/>
                <a:cs typeface="Comic Sans MS" charset="0"/>
              </a:rPr>
              <a:t>Tricky Words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124744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assoonCRInfant" panose="00000400000000000000" pitchFamily="2" charset="0"/>
              </a:rPr>
              <a:t>Words that cannot be sounded out. We learn these words from sight</a:t>
            </a:r>
            <a:r>
              <a:rPr lang="en-US" dirty="0">
                <a:latin typeface="SassoonCRInfant" panose="00000400000000000000" pitchFamily="2" charset="0"/>
              </a:rPr>
              <a:t>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290" y="2420888"/>
            <a:ext cx="4798778" cy="1060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17" y="3645024"/>
            <a:ext cx="4354462" cy="223983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3389" y="3640208"/>
            <a:ext cx="4614414" cy="224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985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" y="1340768"/>
            <a:ext cx="89644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dirty="0">
                <a:latin typeface="Comic Sans MS" panose="030F0702030302020204" pitchFamily="66" charset="0"/>
              </a:rPr>
              <a:t>How can I help at home?</a:t>
            </a:r>
          </a:p>
        </p:txBody>
      </p:sp>
      <p:pic>
        <p:nvPicPr>
          <p:cNvPr id="3074" name="Picture 2" descr="Image result for clipart of  parent and child on computer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936" y="135682"/>
            <a:ext cx="1386749" cy="140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5682"/>
            <a:ext cx="1692100" cy="117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553" y="4182316"/>
            <a:ext cx="1733516" cy="23113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633018"/>
            <a:ext cx="2686050" cy="1704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99287" y="4133015"/>
            <a:ext cx="2030256" cy="270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127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332656"/>
            <a:ext cx="74168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anose="030F0702030302020204" pitchFamily="66" charset="0"/>
              </a:rPr>
              <a:t>Make it Fun!</a:t>
            </a:r>
          </a:p>
        </p:txBody>
      </p:sp>
      <p:sp>
        <p:nvSpPr>
          <p:cNvPr id="4" name="Rectangle 3"/>
          <p:cNvSpPr/>
          <p:nvPr/>
        </p:nvSpPr>
        <p:spPr>
          <a:xfrm>
            <a:off x="683568" y="1484784"/>
            <a:ext cx="789849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dirty="0"/>
          </a:p>
          <a:p>
            <a:r>
              <a:rPr lang="en-GB" sz="2800" dirty="0">
                <a:latin typeface="Comic Sans MS" panose="030F0702030302020204" pitchFamily="66" charset="0"/>
              </a:rPr>
              <a:t>Most children learn best when they are doing something for a real purpose and because they want to, so playing games is an easy way to support their learning. </a:t>
            </a:r>
          </a:p>
          <a:p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153" y="4509120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2941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1124744"/>
            <a:ext cx="8064896" cy="3554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sz="3000" dirty="0">
                <a:latin typeface="Comic Sans MS" panose="030F0702030302020204" pitchFamily="66" charset="0"/>
              </a:rPr>
              <a:t>Practise the sounds</a:t>
            </a:r>
          </a:p>
          <a:p>
            <a:pPr>
              <a:lnSpc>
                <a:spcPct val="90000"/>
              </a:lnSpc>
              <a:defRPr/>
            </a:pPr>
            <a:r>
              <a:rPr lang="en-GB" sz="3000" dirty="0">
                <a:latin typeface="Comic Sans MS" panose="030F0702030302020204" pitchFamily="66" charset="0"/>
              </a:rPr>
              <a:t>     and tricky words together.</a:t>
            </a:r>
          </a:p>
          <a:p>
            <a:pPr>
              <a:lnSpc>
                <a:spcPct val="90000"/>
              </a:lnSpc>
              <a:defRPr/>
            </a:pPr>
            <a:endParaRPr lang="en-GB" sz="4000" dirty="0">
              <a:latin typeface="Comic Sans MS" panose="030F0702030302020204" pitchFamily="66" charset="0"/>
            </a:endParaRPr>
          </a:p>
          <a:p>
            <a:pPr marL="571500" indent="-5715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sz="3000" dirty="0">
                <a:latin typeface="Comic Sans MS" panose="030F0702030302020204" pitchFamily="66" charset="0"/>
              </a:rPr>
              <a:t>Use them to make different words at home and play phonics games.</a:t>
            </a:r>
          </a:p>
          <a:p>
            <a:pPr>
              <a:lnSpc>
                <a:spcPct val="90000"/>
              </a:lnSpc>
              <a:defRPr/>
            </a:pPr>
            <a:endParaRPr lang="en-GB" sz="3000" dirty="0">
              <a:latin typeface="Comic Sans MS" panose="030F0702030302020204" pitchFamily="66" charset="0"/>
            </a:endParaRPr>
          </a:p>
          <a:p>
            <a:pPr marL="571500" indent="-571500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GB" sz="3000" dirty="0">
                <a:latin typeface="Comic Sans MS" panose="030F0702030302020204" pitchFamily="66" charset="0"/>
              </a:rPr>
              <a:t>Read everyday with your child if possible.</a:t>
            </a:r>
          </a:p>
        </p:txBody>
      </p:sp>
      <p:pic>
        <p:nvPicPr>
          <p:cNvPr id="1026" name="Picture 2" descr="Image result for parent with child reading a book clip 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9668" y="5250490"/>
            <a:ext cx="290512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se1.mm.bing.net/th?&amp;id=OIP.M238be681fc18968d4c37d8f4ff9c8eb6o0&amp;w=300&amp;h=150&amp;c=0&amp;pid=1.9&amp;rs=0&amp;p=0&amp;r=0">
            <a:hlinkClick r:id="rId4" tooltip="View image details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357" y="338360"/>
            <a:ext cx="2281436" cy="179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368" y="5250490"/>
            <a:ext cx="136562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5730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032066"/>
          </a:xfrm>
        </p:spPr>
        <p:txBody>
          <a:bodyPr/>
          <a:lstStyle/>
          <a:p>
            <a:r>
              <a:rPr lang="en-GB" dirty="0">
                <a:latin typeface="SassoonCRInfant" panose="00000400000000000000" pitchFamily="2" charset="0"/>
              </a:rPr>
              <a:t>Home Reading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556792"/>
            <a:ext cx="7520940" cy="3984556"/>
          </a:xfrm>
        </p:spPr>
        <p:txBody>
          <a:bodyPr>
            <a:normAutofit/>
          </a:bodyPr>
          <a:lstStyle/>
          <a:p>
            <a:r>
              <a:rPr lang="en-GB" b="0" dirty="0">
                <a:latin typeface="Comic Sans MS" panose="030F0702030302020204" pitchFamily="66" charset="0"/>
              </a:rPr>
              <a:t>In your child’s book bag you will find : </a:t>
            </a:r>
          </a:p>
          <a:p>
            <a:r>
              <a:rPr lang="en-GB" b="0" dirty="0">
                <a:latin typeface="Comic Sans MS" panose="030F0702030302020204" pitchFamily="66" charset="0"/>
              </a:rPr>
              <a:t>Reading record book.</a:t>
            </a:r>
          </a:p>
          <a:p>
            <a:r>
              <a:rPr lang="en-GB" b="0" dirty="0">
                <a:latin typeface="Comic Sans MS" panose="030F0702030302020204" pitchFamily="66" charset="0"/>
              </a:rPr>
              <a:t>Reading book.</a:t>
            </a:r>
          </a:p>
          <a:p>
            <a:r>
              <a:rPr lang="en-GB" b="0" dirty="0">
                <a:latin typeface="Comic Sans MS" panose="030F0702030302020204" pitchFamily="66" charset="0"/>
              </a:rPr>
              <a:t>Home learning wallet that includes taught sounds and tricky words.</a:t>
            </a:r>
          </a:p>
          <a:p>
            <a:r>
              <a:rPr lang="en-GB" b="0" dirty="0">
                <a:latin typeface="Comic Sans MS" panose="030F0702030302020204" pitchFamily="66" charset="0"/>
              </a:rPr>
              <a:t>Bug club login and password.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4280" y="4003606"/>
            <a:ext cx="16383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694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6632"/>
            <a:ext cx="6516100" cy="489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1732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C15CAEDE1A564AB72FB517F41397D6" ma:contentTypeVersion="13" ma:contentTypeDescription="Create a new document." ma:contentTypeScope="" ma:versionID="a71264ae8c015a866d2a2e4ab20763ed">
  <xsd:schema xmlns:xsd="http://www.w3.org/2001/XMLSchema" xmlns:xs="http://www.w3.org/2001/XMLSchema" xmlns:p="http://schemas.microsoft.com/office/2006/metadata/properties" xmlns:ns2="43683460-d79a-4697-a137-2df96f47acaa" xmlns:ns3="60482c1e-7180-4367-89ce-252037cf683c" targetNamespace="http://schemas.microsoft.com/office/2006/metadata/properties" ma:root="true" ma:fieldsID="cbe6e282e0a41f26158eee108316f9df" ns2:_="" ns3:_="">
    <xsd:import namespace="43683460-d79a-4697-a137-2df96f47acaa"/>
    <xsd:import namespace="60482c1e-7180-4367-89ce-252037cf68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83460-d79a-4697-a137-2df96f47ac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31083c9-f9bf-4388-b03f-ee691959ae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82c1e-7180-4367-89ce-252037cf683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36635b2-6b24-47e2-9fcc-e9cd0b0be308}" ma:internalName="TaxCatchAll" ma:showField="CatchAllData" ma:web="60482c1e-7180-4367-89ce-252037cf68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683460-d79a-4697-a137-2df96f47acaa">
      <Terms xmlns="http://schemas.microsoft.com/office/infopath/2007/PartnerControls"/>
    </lcf76f155ced4ddcb4097134ff3c332f>
    <TaxCatchAll xmlns="60482c1e-7180-4367-89ce-252037cf683c" xsi:nil="true"/>
  </documentManagement>
</p:properties>
</file>

<file path=customXml/itemProps1.xml><?xml version="1.0" encoding="utf-8"?>
<ds:datastoreItem xmlns:ds="http://schemas.openxmlformats.org/officeDocument/2006/customXml" ds:itemID="{8B0F8536-308C-4A06-A1F0-3095804126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683460-d79a-4697-a137-2df96f47acaa"/>
    <ds:schemaRef ds:uri="60482c1e-7180-4367-89ce-252037cf68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DC00211-557C-495B-B333-ED2408CB9D3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C536CB7-AD1A-43F7-B17D-7F90AF2B73BA}">
  <ds:schemaRefs>
    <ds:schemaRef ds:uri="http://schemas.microsoft.com/office/2006/metadata/properties"/>
    <ds:schemaRef ds:uri="60482c1e-7180-4367-89ce-252037cf683c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43683460-d79a-4697-a137-2df96f47aca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1049</TotalTime>
  <Words>573</Words>
  <Application>Microsoft Office PowerPoint</Application>
  <PresentationFormat>On-screen Show (4:3)</PresentationFormat>
  <Paragraphs>92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Century Gothic</vt:lpstr>
      <vt:lpstr>Comic Sans MS</vt:lpstr>
      <vt:lpstr>SassoonCRInfant</vt:lpstr>
      <vt:lpstr>Wingdings 3</vt:lpstr>
      <vt:lpstr>Ion</vt:lpstr>
      <vt:lpstr>PowerPoint Presentation</vt:lpstr>
      <vt:lpstr>Aims   </vt:lpstr>
      <vt:lpstr>PowerPoint Presentation</vt:lpstr>
      <vt:lpstr>PowerPoint Presentation</vt:lpstr>
      <vt:lpstr>Terms your child will learn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Home Reading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bgrover</dc:creator>
  <cp:lastModifiedBy>Jackie Slade</cp:lastModifiedBy>
  <cp:revision>76</cp:revision>
  <dcterms:created xsi:type="dcterms:W3CDTF">2014-01-21T09:28:10Z</dcterms:created>
  <dcterms:modified xsi:type="dcterms:W3CDTF">2026-10-22T17:25:37Z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0x01010046C15CAEDE1A564AB72FB517F41397D6</vt:lpwstr>
  </property>
</Properties>
</file>