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E8F0059-FEA3-4EBD-9BFD-2C8D2ABE9E5E}" type="datetimeFigureOut">
              <a:rPr lang="en-GB" smtClean="0"/>
              <a:t>06/03/2025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3841B0-8759-4BE4-B8A6-1ACBA27E703D}" type="slidenum">
              <a:rPr lang="en-GB" smtClean="0"/>
              <a:t>‹#›</a:t>
            </a:fld>
            <a:endParaRPr lang="en-GB"/>
          </a:p>
        </p:txBody>
      </p:sp>
    </p:spTree>
    <p:extLst>
      <p:ext uri="{BB962C8B-B14F-4D97-AF65-F5344CB8AC3E}">
        <p14:creationId xmlns:p14="http://schemas.microsoft.com/office/powerpoint/2010/main" val="248578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E8F0059-FEA3-4EBD-9BFD-2C8D2ABE9E5E}" type="datetimeFigureOut">
              <a:rPr lang="en-GB" smtClean="0"/>
              <a:t>06/03/2025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3841B0-8759-4BE4-B8A6-1ACBA27E703D}" type="slidenum">
              <a:rPr lang="en-GB" smtClean="0"/>
              <a:t>‹#›</a:t>
            </a:fld>
            <a:endParaRPr lang="en-GB"/>
          </a:p>
        </p:txBody>
      </p:sp>
    </p:spTree>
    <p:extLst>
      <p:ext uri="{BB962C8B-B14F-4D97-AF65-F5344CB8AC3E}">
        <p14:creationId xmlns:p14="http://schemas.microsoft.com/office/powerpoint/2010/main" val="3994942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E8F0059-FEA3-4EBD-9BFD-2C8D2ABE9E5E}" type="datetimeFigureOut">
              <a:rPr lang="en-GB" smtClean="0"/>
              <a:t>06/03/2025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3841B0-8759-4BE4-B8A6-1ACBA27E703D}" type="slidenum">
              <a:rPr lang="en-GB" smtClean="0"/>
              <a:t>‹#›</a:t>
            </a:fld>
            <a:endParaRPr lang="en-GB"/>
          </a:p>
        </p:txBody>
      </p:sp>
    </p:spTree>
    <p:extLst>
      <p:ext uri="{BB962C8B-B14F-4D97-AF65-F5344CB8AC3E}">
        <p14:creationId xmlns:p14="http://schemas.microsoft.com/office/powerpoint/2010/main" val="106167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E8F0059-FEA3-4EBD-9BFD-2C8D2ABE9E5E}" type="datetimeFigureOut">
              <a:rPr lang="en-GB" smtClean="0"/>
              <a:t>06/03/2025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3841B0-8759-4BE4-B8A6-1ACBA27E703D}" type="slidenum">
              <a:rPr lang="en-GB" smtClean="0"/>
              <a:t>‹#›</a:t>
            </a:fld>
            <a:endParaRPr lang="en-GB"/>
          </a:p>
        </p:txBody>
      </p:sp>
    </p:spTree>
    <p:extLst>
      <p:ext uri="{BB962C8B-B14F-4D97-AF65-F5344CB8AC3E}">
        <p14:creationId xmlns:p14="http://schemas.microsoft.com/office/powerpoint/2010/main" val="2584826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E8F0059-FEA3-4EBD-9BFD-2C8D2ABE9E5E}" type="datetimeFigureOut">
              <a:rPr lang="en-GB" smtClean="0"/>
              <a:t>06/03/2025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3841B0-8759-4BE4-B8A6-1ACBA27E703D}" type="slidenum">
              <a:rPr lang="en-GB" smtClean="0"/>
              <a:t>‹#›</a:t>
            </a:fld>
            <a:endParaRPr lang="en-GB"/>
          </a:p>
        </p:txBody>
      </p:sp>
    </p:spTree>
    <p:extLst>
      <p:ext uri="{BB962C8B-B14F-4D97-AF65-F5344CB8AC3E}">
        <p14:creationId xmlns:p14="http://schemas.microsoft.com/office/powerpoint/2010/main" val="1619172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E8F0059-FEA3-4EBD-9BFD-2C8D2ABE9E5E}" type="datetimeFigureOut">
              <a:rPr lang="en-GB" smtClean="0"/>
              <a:t>06/03/2025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3841B0-8759-4BE4-B8A6-1ACBA27E703D}" type="slidenum">
              <a:rPr lang="en-GB" smtClean="0"/>
              <a:t>‹#›</a:t>
            </a:fld>
            <a:endParaRPr lang="en-GB"/>
          </a:p>
        </p:txBody>
      </p:sp>
    </p:spTree>
    <p:extLst>
      <p:ext uri="{BB962C8B-B14F-4D97-AF65-F5344CB8AC3E}">
        <p14:creationId xmlns:p14="http://schemas.microsoft.com/office/powerpoint/2010/main" val="3222822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E8F0059-FEA3-4EBD-9BFD-2C8D2ABE9E5E}" type="datetimeFigureOut">
              <a:rPr lang="en-GB" smtClean="0"/>
              <a:t>06/03/2025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3841B0-8759-4BE4-B8A6-1ACBA27E703D}" type="slidenum">
              <a:rPr lang="en-GB" smtClean="0"/>
              <a:t>‹#›</a:t>
            </a:fld>
            <a:endParaRPr lang="en-GB"/>
          </a:p>
        </p:txBody>
      </p:sp>
    </p:spTree>
    <p:extLst>
      <p:ext uri="{BB962C8B-B14F-4D97-AF65-F5344CB8AC3E}">
        <p14:creationId xmlns:p14="http://schemas.microsoft.com/office/powerpoint/2010/main" val="1025136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E8F0059-FEA3-4EBD-9BFD-2C8D2ABE9E5E}" type="datetimeFigureOut">
              <a:rPr lang="en-GB" smtClean="0"/>
              <a:t>06/03/2025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53841B0-8759-4BE4-B8A6-1ACBA27E703D}" type="slidenum">
              <a:rPr lang="en-GB" smtClean="0"/>
              <a:t>‹#›</a:t>
            </a:fld>
            <a:endParaRPr lang="en-GB"/>
          </a:p>
        </p:txBody>
      </p:sp>
    </p:spTree>
    <p:extLst>
      <p:ext uri="{BB962C8B-B14F-4D97-AF65-F5344CB8AC3E}">
        <p14:creationId xmlns:p14="http://schemas.microsoft.com/office/powerpoint/2010/main" val="1115795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8F0059-FEA3-4EBD-9BFD-2C8D2ABE9E5E}" type="datetimeFigureOut">
              <a:rPr lang="en-GB" smtClean="0"/>
              <a:t>06/03/2025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53841B0-8759-4BE4-B8A6-1ACBA27E703D}" type="slidenum">
              <a:rPr lang="en-GB" smtClean="0"/>
              <a:t>‹#›</a:t>
            </a:fld>
            <a:endParaRPr lang="en-GB"/>
          </a:p>
        </p:txBody>
      </p:sp>
    </p:spTree>
    <p:extLst>
      <p:ext uri="{BB962C8B-B14F-4D97-AF65-F5344CB8AC3E}">
        <p14:creationId xmlns:p14="http://schemas.microsoft.com/office/powerpoint/2010/main" val="1237089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E8F0059-FEA3-4EBD-9BFD-2C8D2ABE9E5E}" type="datetimeFigureOut">
              <a:rPr lang="en-GB" smtClean="0"/>
              <a:t>06/03/2025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3841B0-8759-4BE4-B8A6-1ACBA27E703D}" type="slidenum">
              <a:rPr lang="en-GB" smtClean="0"/>
              <a:t>‹#›</a:t>
            </a:fld>
            <a:endParaRPr lang="en-GB"/>
          </a:p>
        </p:txBody>
      </p:sp>
    </p:spTree>
    <p:extLst>
      <p:ext uri="{BB962C8B-B14F-4D97-AF65-F5344CB8AC3E}">
        <p14:creationId xmlns:p14="http://schemas.microsoft.com/office/powerpoint/2010/main" val="3474239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E8F0059-FEA3-4EBD-9BFD-2C8D2ABE9E5E}" type="datetimeFigureOut">
              <a:rPr lang="en-GB" smtClean="0"/>
              <a:t>06/03/2025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3841B0-8759-4BE4-B8A6-1ACBA27E703D}" type="slidenum">
              <a:rPr lang="en-GB" smtClean="0"/>
              <a:t>‹#›</a:t>
            </a:fld>
            <a:endParaRPr lang="en-GB"/>
          </a:p>
        </p:txBody>
      </p:sp>
    </p:spTree>
    <p:extLst>
      <p:ext uri="{BB962C8B-B14F-4D97-AF65-F5344CB8AC3E}">
        <p14:creationId xmlns:p14="http://schemas.microsoft.com/office/powerpoint/2010/main" val="1007384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8F0059-FEA3-4EBD-9BFD-2C8D2ABE9E5E}" type="datetimeFigureOut">
              <a:rPr lang="en-GB" smtClean="0"/>
              <a:t>06/03/2025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3841B0-8759-4BE4-B8A6-1ACBA27E703D}" type="slidenum">
              <a:rPr lang="en-GB" smtClean="0"/>
              <a:t>‹#›</a:t>
            </a:fld>
            <a:endParaRPr lang="en-GB"/>
          </a:p>
        </p:txBody>
      </p:sp>
    </p:spTree>
    <p:extLst>
      <p:ext uri="{BB962C8B-B14F-4D97-AF65-F5344CB8AC3E}">
        <p14:creationId xmlns:p14="http://schemas.microsoft.com/office/powerpoint/2010/main" val="1800175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627077" y="4152355"/>
            <a:ext cx="1440160" cy="1440160"/>
          </a:xfrm>
          <a:prstGeom prst="rect">
            <a:avLst/>
          </a:prstGeom>
        </p:spPr>
      </p:pic>
      <p:sp>
        <p:nvSpPr>
          <p:cNvPr id="5" name="TextBox 4"/>
          <p:cNvSpPr txBox="1"/>
          <p:nvPr/>
        </p:nvSpPr>
        <p:spPr>
          <a:xfrm>
            <a:off x="1929901" y="275102"/>
            <a:ext cx="8834511" cy="1938992"/>
          </a:xfrm>
          <a:prstGeom prst="rect">
            <a:avLst/>
          </a:prstGeom>
          <a:noFill/>
        </p:spPr>
        <p:txBody>
          <a:bodyPr wrap="square" rtlCol="0">
            <a:spAutoFit/>
          </a:bodyPr>
          <a:lstStyle/>
          <a:p>
            <a:pPr algn="ctr"/>
            <a:r>
              <a:rPr lang="en-GB" sz="6000" dirty="0" smtClean="0">
                <a:solidFill>
                  <a:srgbClr val="002060"/>
                </a:solidFill>
                <a:latin typeface="SassoonCRInfant" panose="00000400000000000000" pitchFamily="2" charset="0"/>
              </a:rPr>
              <a:t>Year One Phonics Screening Information Evening</a:t>
            </a:r>
            <a:endParaRPr lang="en-GB" sz="6000" dirty="0">
              <a:solidFill>
                <a:srgbClr val="002060"/>
              </a:solidFill>
              <a:latin typeface="SassoonCRInfant" panose="00000400000000000000" pitchFamily="2" charset="0"/>
            </a:endParaRPr>
          </a:p>
        </p:txBody>
      </p:sp>
      <p:sp>
        <p:nvSpPr>
          <p:cNvPr id="8" name="TextBox 7"/>
          <p:cNvSpPr txBox="1"/>
          <p:nvPr/>
        </p:nvSpPr>
        <p:spPr>
          <a:xfrm>
            <a:off x="3695568" y="5890432"/>
            <a:ext cx="5303173" cy="553998"/>
          </a:xfrm>
          <a:prstGeom prst="rect">
            <a:avLst/>
          </a:prstGeom>
          <a:noFill/>
        </p:spPr>
        <p:txBody>
          <a:bodyPr wrap="square" rtlCol="0">
            <a:spAutoFit/>
          </a:bodyPr>
          <a:lstStyle/>
          <a:p>
            <a:r>
              <a:rPr lang="en-GB" sz="3000" dirty="0" smtClean="0">
                <a:solidFill>
                  <a:srgbClr val="002060"/>
                </a:solidFill>
                <a:latin typeface="SassoonCRInfant" panose="00000400000000000000" pitchFamily="2" charset="0"/>
              </a:rPr>
              <a:t>Wednesday 26</a:t>
            </a:r>
            <a:r>
              <a:rPr lang="en-GB" sz="3000" baseline="30000" dirty="0" smtClean="0">
                <a:solidFill>
                  <a:srgbClr val="002060"/>
                </a:solidFill>
                <a:latin typeface="SassoonCRInfant" panose="00000400000000000000" pitchFamily="2" charset="0"/>
              </a:rPr>
              <a:t>th</a:t>
            </a:r>
            <a:r>
              <a:rPr lang="en-GB" sz="3000" dirty="0" smtClean="0">
                <a:solidFill>
                  <a:srgbClr val="002060"/>
                </a:solidFill>
                <a:latin typeface="SassoonCRInfant" panose="00000400000000000000" pitchFamily="2" charset="0"/>
              </a:rPr>
              <a:t> February 2025</a:t>
            </a:r>
            <a:endParaRPr lang="en-GB" sz="3000" dirty="0">
              <a:solidFill>
                <a:srgbClr val="002060"/>
              </a:solidFill>
              <a:latin typeface="SassoonCRInfant" panose="00000400000000000000" pitchFamily="2" charset="0"/>
            </a:endParaRPr>
          </a:p>
        </p:txBody>
      </p:sp>
      <p:sp>
        <p:nvSpPr>
          <p:cNvPr id="9" name="TextBox 8"/>
          <p:cNvSpPr txBox="1"/>
          <p:nvPr/>
        </p:nvSpPr>
        <p:spPr>
          <a:xfrm>
            <a:off x="2752860" y="2863490"/>
            <a:ext cx="7188591" cy="861774"/>
          </a:xfrm>
          <a:prstGeom prst="rect">
            <a:avLst/>
          </a:prstGeom>
          <a:noFill/>
        </p:spPr>
        <p:txBody>
          <a:bodyPr wrap="square" rtlCol="0">
            <a:spAutoFit/>
          </a:bodyPr>
          <a:lstStyle/>
          <a:p>
            <a:pPr algn="ctr"/>
            <a:r>
              <a:rPr lang="en-GB" sz="2500" dirty="0" smtClean="0">
                <a:latin typeface="SassoonCRInfant" panose="00000400000000000000" pitchFamily="2" charset="0"/>
              </a:rPr>
              <a:t>Presented by Mrs Jackie Slade </a:t>
            </a:r>
          </a:p>
          <a:p>
            <a:pPr algn="ctr"/>
            <a:r>
              <a:rPr lang="en-GB" sz="2500" dirty="0" smtClean="0">
                <a:latin typeface="SassoonCRInfant" panose="00000400000000000000" pitchFamily="2" charset="0"/>
              </a:rPr>
              <a:t>Phonics Subject Leader</a:t>
            </a:r>
            <a:endParaRPr lang="en-GB" sz="2500" dirty="0">
              <a:latin typeface="SassoonCRInfant" panose="00000400000000000000" pitchFamily="2" charset="0"/>
            </a:endParaRPr>
          </a:p>
        </p:txBody>
      </p:sp>
      <p:pic>
        <p:nvPicPr>
          <p:cNvPr id="10" name="Picture 9"/>
          <p:cNvPicPr>
            <a:picLocks noChangeAspect="1"/>
          </p:cNvPicPr>
          <p:nvPr/>
        </p:nvPicPr>
        <p:blipFill>
          <a:blip r:embed="rId3"/>
          <a:stretch>
            <a:fillRect/>
          </a:stretch>
        </p:blipFill>
        <p:spPr>
          <a:xfrm>
            <a:off x="8862353" y="4223703"/>
            <a:ext cx="2841966" cy="1943728"/>
          </a:xfrm>
          <a:prstGeom prst="rect">
            <a:avLst/>
          </a:prstGeom>
        </p:spPr>
      </p:pic>
      <p:pic>
        <p:nvPicPr>
          <p:cNvPr id="11" name="Picture 10"/>
          <p:cNvPicPr>
            <a:picLocks noChangeAspect="1"/>
          </p:cNvPicPr>
          <p:nvPr/>
        </p:nvPicPr>
        <p:blipFill>
          <a:blip r:embed="rId4"/>
          <a:stretch>
            <a:fillRect/>
          </a:stretch>
        </p:blipFill>
        <p:spPr>
          <a:xfrm>
            <a:off x="1069943" y="3528166"/>
            <a:ext cx="2266497" cy="2933114"/>
          </a:xfrm>
          <a:prstGeom prst="rect">
            <a:avLst/>
          </a:prstGeom>
        </p:spPr>
      </p:pic>
    </p:spTree>
    <p:extLst>
      <p:ext uri="{BB962C8B-B14F-4D97-AF65-F5344CB8AC3E}">
        <p14:creationId xmlns:p14="http://schemas.microsoft.com/office/powerpoint/2010/main" val="2144780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6" name="TextBox 5"/>
          <p:cNvSpPr txBox="1"/>
          <p:nvPr/>
        </p:nvSpPr>
        <p:spPr>
          <a:xfrm>
            <a:off x="534572" y="196948"/>
            <a:ext cx="10916530" cy="784830"/>
          </a:xfrm>
          <a:prstGeom prst="rect">
            <a:avLst/>
          </a:prstGeom>
          <a:noFill/>
        </p:spPr>
        <p:txBody>
          <a:bodyPr wrap="square" rtlCol="0">
            <a:spAutoFit/>
          </a:bodyPr>
          <a:lstStyle/>
          <a:p>
            <a:pPr algn="ctr"/>
            <a:r>
              <a:rPr lang="en-GB" sz="4500" dirty="0">
                <a:solidFill>
                  <a:srgbClr val="002060"/>
                </a:solidFill>
                <a:latin typeface="SassoonCRInfant" panose="00000400000000000000" pitchFamily="2" charset="0"/>
              </a:rPr>
              <a:t>T</a:t>
            </a:r>
            <a:r>
              <a:rPr lang="en-GB" sz="4500" dirty="0" smtClean="0">
                <a:solidFill>
                  <a:srgbClr val="002060"/>
                </a:solidFill>
                <a:latin typeface="SassoonCRInfant" panose="00000400000000000000" pitchFamily="2" charset="0"/>
              </a:rPr>
              <a:t>he Year One Screening Check</a:t>
            </a:r>
            <a:endParaRPr lang="en-GB" sz="4500" dirty="0">
              <a:solidFill>
                <a:srgbClr val="002060"/>
              </a:solidFill>
              <a:latin typeface="SassoonCRInfant" panose="00000400000000000000" pitchFamily="2" charset="0"/>
            </a:endParaRPr>
          </a:p>
        </p:txBody>
      </p:sp>
      <p:sp>
        <p:nvSpPr>
          <p:cNvPr id="7" name="TextBox 6"/>
          <p:cNvSpPr txBox="1"/>
          <p:nvPr/>
        </p:nvSpPr>
        <p:spPr>
          <a:xfrm>
            <a:off x="253218" y="1167618"/>
            <a:ext cx="10508567" cy="1246495"/>
          </a:xfrm>
          <a:prstGeom prst="rect">
            <a:avLst/>
          </a:prstGeom>
          <a:noFill/>
        </p:spPr>
        <p:txBody>
          <a:bodyPr wrap="square" rtlCol="0">
            <a:spAutoFit/>
          </a:bodyPr>
          <a:lstStyle/>
          <a:p>
            <a:pPr algn="ctr"/>
            <a:r>
              <a:rPr lang="en-GB" sz="2500" dirty="0">
                <a:solidFill>
                  <a:srgbClr val="002060"/>
                </a:solidFill>
                <a:latin typeface="SassoonCRInfant" panose="00000400000000000000" pitchFamily="2" charset="0"/>
              </a:rPr>
              <a:t>I</a:t>
            </a:r>
            <a:r>
              <a:rPr lang="en-GB" sz="2500" dirty="0" smtClean="0">
                <a:solidFill>
                  <a:srgbClr val="002060"/>
                </a:solidFill>
                <a:latin typeface="SassoonCRInfant" panose="00000400000000000000" pitchFamily="2" charset="0"/>
              </a:rPr>
              <a:t>s an informal test to help teachers ensure children are making sufficient progress in their phonics skills to read words and that they are on track to become fluent readers who can enjoy reading for pleasure and for learning.</a:t>
            </a:r>
            <a:endParaRPr lang="en-GB" sz="2500" dirty="0">
              <a:solidFill>
                <a:srgbClr val="002060"/>
              </a:solidFill>
              <a:latin typeface="SassoonCRInfant" panose="00000400000000000000" pitchFamily="2" charset="0"/>
            </a:endParaRPr>
          </a:p>
        </p:txBody>
      </p:sp>
      <p:sp>
        <p:nvSpPr>
          <p:cNvPr id="9" name="TextBox 8"/>
          <p:cNvSpPr txBox="1"/>
          <p:nvPr/>
        </p:nvSpPr>
        <p:spPr>
          <a:xfrm>
            <a:off x="633047" y="4304713"/>
            <a:ext cx="10339754" cy="2015936"/>
          </a:xfrm>
          <a:prstGeom prst="rect">
            <a:avLst/>
          </a:prstGeom>
          <a:noFill/>
        </p:spPr>
        <p:txBody>
          <a:bodyPr wrap="square" rtlCol="0">
            <a:spAutoFit/>
          </a:bodyPr>
          <a:lstStyle/>
          <a:p>
            <a:pPr algn="ctr"/>
            <a:r>
              <a:rPr lang="en-GB" sz="2500" dirty="0" smtClean="0">
                <a:solidFill>
                  <a:srgbClr val="002060"/>
                </a:solidFill>
                <a:latin typeface="SassoonCRInfant" panose="00000400000000000000" pitchFamily="2" charset="0"/>
              </a:rPr>
              <a:t>The phonics screening check is taken individually by all children in Year </a:t>
            </a:r>
            <a:r>
              <a:rPr lang="en-GB" sz="2500" dirty="0">
                <a:solidFill>
                  <a:srgbClr val="002060"/>
                </a:solidFill>
                <a:latin typeface="SassoonCRInfant" panose="00000400000000000000" pitchFamily="2" charset="0"/>
              </a:rPr>
              <a:t>1</a:t>
            </a:r>
            <a:r>
              <a:rPr lang="en-GB" sz="2500" dirty="0" smtClean="0">
                <a:solidFill>
                  <a:srgbClr val="002060"/>
                </a:solidFill>
                <a:latin typeface="SassoonCRInfant" panose="00000400000000000000" pitchFamily="2" charset="0"/>
              </a:rPr>
              <a:t> in England, and is usually taken in June. It is designed to give teachers and parents information on how your child is progressing in phonics. It will help to identify whether your child needs additional support at this stage so that they do not fall behind in this vital early reading skill.</a:t>
            </a:r>
            <a:endParaRPr lang="en-GB" sz="2500" dirty="0">
              <a:solidFill>
                <a:srgbClr val="002060"/>
              </a:solidFill>
              <a:latin typeface="SassoonCRInfant" panose="00000400000000000000" pitchFamily="2" charset="0"/>
            </a:endParaRPr>
          </a:p>
        </p:txBody>
      </p:sp>
      <p:pic>
        <p:nvPicPr>
          <p:cNvPr id="10" name="Picture 9"/>
          <p:cNvPicPr>
            <a:picLocks noChangeAspect="1"/>
          </p:cNvPicPr>
          <p:nvPr/>
        </p:nvPicPr>
        <p:blipFill>
          <a:blip r:embed="rId2"/>
          <a:stretch>
            <a:fillRect/>
          </a:stretch>
        </p:blipFill>
        <p:spPr>
          <a:xfrm>
            <a:off x="4345451" y="2599953"/>
            <a:ext cx="2324100" cy="1571625"/>
          </a:xfrm>
          <a:prstGeom prst="rect">
            <a:avLst/>
          </a:prstGeom>
        </p:spPr>
      </p:pic>
      <p:pic>
        <p:nvPicPr>
          <p:cNvPr id="11" name="Picture 10"/>
          <p:cNvPicPr>
            <a:picLocks noChangeAspect="1"/>
          </p:cNvPicPr>
          <p:nvPr/>
        </p:nvPicPr>
        <p:blipFill>
          <a:blip r:embed="rId3"/>
          <a:stretch>
            <a:fillRect/>
          </a:stretch>
        </p:blipFill>
        <p:spPr>
          <a:xfrm>
            <a:off x="10761785" y="221978"/>
            <a:ext cx="1136733" cy="1136733"/>
          </a:xfrm>
          <a:prstGeom prst="rect">
            <a:avLst/>
          </a:prstGeom>
        </p:spPr>
      </p:pic>
    </p:spTree>
    <p:extLst>
      <p:ext uri="{BB962C8B-B14F-4D97-AF65-F5344CB8AC3E}">
        <p14:creationId xmlns:p14="http://schemas.microsoft.com/office/powerpoint/2010/main" val="11335547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5" name="TextBox 4"/>
          <p:cNvSpPr txBox="1"/>
          <p:nvPr/>
        </p:nvSpPr>
        <p:spPr>
          <a:xfrm rot="10800000" flipH="1" flipV="1">
            <a:off x="466085" y="175650"/>
            <a:ext cx="11013152" cy="784830"/>
          </a:xfrm>
          <a:prstGeom prst="rect">
            <a:avLst/>
          </a:prstGeom>
          <a:noFill/>
        </p:spPr>
        <p:txBody>
          <a:bodyPr wrap="square" rtlCol="0">
            <a:spAutoFit/>
          </a:bodyPr>
          <a:lstStyle/>
          <a:p>
            <a:pPr algn="ctr"/>
            <a:r>
              <a:rPr lang="en-GB" sz="4500" dirty="0" smtClean="0">
                <a:solidFill>
                  <a:srgbClr val="002060"/>
                </a:solidFill>
                <a:latin typeface="SassoonCRInfant" panose="00000400000000000000" pitchFamily="2" charset="0"/>
              </a:rPr>
              <a:t>What is in the Screening Check?</a:t>
            </a:r>
            <a:endParaRPr lang="en-GB" sz="4500" dirty="0">
              <a:solidFill>
                <a:srgbClr val="002060"/>
              </a:solidFill>
              <a:latin typeface="SassoonCRInfant" panose="00000400000000000000" pitchFamily="2" charset="0"/>
            </a:endParaRPr>
          </a:p>
        </p:txBody>
      </p:sp>
      <p:sp>
        <p:nvSpPr>
          <p:cNvPr id="6" name="TextBox 5"/>
          <p:cNvSpPr txBox="1"/>
          <p:nvPr/>
        </p:nvSpPr>
        <p:spPr>
          <a:xfrm>
            <a:off x="466085" y="1294228"/>
            <a:ext cx="11013152" cy="2015936"/>
          </a:xfrm>
          <a:prstGeom prst="rect">
            <a:avLst/>
          </a:prstGeom>
          <a:noFill/>
        </p:spPr>
        <p:txBody>
          <a:bodyPr wrap="square" rtlCol="0">
            <a:spAutoFit/>
          </a:bodyPr>
          <a:lstStyle/>
          <a:p>
            <a:pPr algn="just"/>
            <a:r>
              <a:rPr lang="en-GB" sz="2500" dirty="0">
                <a:solidFill>
                  <a:srgbClr val="002060"/>
                </a:solidFill>
                <a:latin typeface="SassoonCRInfant" panose="00000400000000000000" pitchFamily="2" charset="0"/>
              </a:rPr>
              <a:t>There are two sections in this 40-word check and it assesses phonics skills and knowledge learned through Reception and Year 1. Your child will </a:t>
            </a:r>
            <a:r>
              <a:rPr lang="en-GB" sz="2500" dirty="0" smtClean="0">
                <a:solidFill>
                  <a:srgbClr val="002060"/>
                </a:solidFill>
                <a:latin typeface="SassoonCRInfant" panose="00000400000000000000" pitchFamily="2" charset="0"/>
              </a:rPr>
              <a:t>read one word at a time and will be encouraged to draw bars and buttons under the sounds to help them decode words. The whole check usually lasts about </a:t>
            </a:r>
            <a:r>
              <a:rPr lang="en-GB" sz="2500" dirty="0">
                <a:solidFill>
                  <a:srgbClr val="002060"/>
                </a:solidFill>
                <a:latin typeface="SassoonCRInfant" panose="00000400000000000000" pitchFamily="2" charset="0"/>
              </a:rPr>
              <a:t>5–10 </a:t>
            </a:r>
            <a:r>
              <a:rPr lang="en-GB" sz="2500" dirty="0" smtClean="0">
                <a:solidFill>
                  <a:srgbClr val="002060"/>
                </a:solidFill>
                <a:latin typeface="SassoonCRInfant" panose="00000400000000000000" pitchFamily="2" charset="0"/>
              </a:rPr>
              <a:t>minutes and children can do this in two sittings if needs be.</a:t>
            </a:r>
            <a:endParaRPr lang="en-GB" sz="2500" dirty="0">
              <a:solidFill>
                <a:srgbClr val="002060"/>
              </a:solidFill>
              <a:latin typeface="SassoonCRInfant" panose="00000400000000000000" pitchFamily="2" charset="0"/>
            </a:endParaRPr>
          </a:p>
        </p:txBody>
      </p:sp>
      <p:sp>
        <p:nvSpPr>
          <p:cNvPr id="7" name="TextBox 6"/>
          <p:cNvSpPr txBox="1"/>
          <p:nvPr/>
        </p:nvSpPr>
        <p:spPr>
          <a:xfrm>
            <a:off x="466085" y="3727938"/>
            <a:ext cx="11013152" cy="2785378"/>
          </a:xfrm>
          <a:prstGeom prst="rect">
            <a:avLst/>
          </a:prstGeom>
          <a:noFill/>
        </p:spPr>
        <p:txBody>
          <a:bodyPr wrap="square" rtlCol="0">
            <a:spAutoFit/>
          </a:bodyPr>
          <a:lstStyle/>
          <a:p>
            <a:pPr algn="just" fontAlgn="base"/>
            <a:r>
              <a:rPr lang="en-GB" sz="2500" b="1" dirty="0">
                <a:solidFill>
                  <a:srgbClr val="002060"/>
                </a:solidFill>
                <a:latin typeface="SassoonCRInfant" panose="00000400000000000000" pitchFamily="2" charset="0"/>
              </a:rPr>
              <a:t>What sort of check is it and is it compulsory</a:t>
            </a:r>
            <a:r>
              <a:rPr lang="en-GB" sz="2500" b="1" dirty="0" smtClean="0">
                <a:solidFill>
                  <a:srgbClr val="002060"/>
                </a:solidFill>
                <a:latin typeface="SassoonCRInfant" panose="00000400000000000000" pitchFamily="2" charset="0"/>
              </a:rPr>
              <a:t>?</a:t>
            </a:r>
          </a:p>
          <a:p>
            <a:pPr algn="just" fontAlgn="base"/>
            <a:endParaRPr lang="en-GB" sz="2500" b="1" dirty="0">
              <a:solidFill>
                <a:srgbClr val="002060"/>
              </a:solidFill>
              <a:latin typeface="SassoonCRInfant" panose="00000400000000000000" pitchFamily="2" charset="0"/>
            </a:endParaRPr>
          </a:p>
          <a:p>
            <a:pPr algn="just" fontAlgn="base"/>
            <a:r>
              <a:rPr lang="en-GB" sz="2500" dirty="0">
                <a:solidFill>
                  <a:srgbClr val="002060"/>
                </a:solidFill>
                <a:latin typeface="SassoonCRInfant" panose="00000400000000000000" pitchFamily="2" charset="0"/>
              </a:rPr>
              <a:t>It is a school-based check to make sure that your child receives any additional support promptly, should they need it. It is not a stressful situation as the teacher will be well-equipped to listen and understand your child’s level of skills.</a:t>
            </a:r>
          </a:p>
          <a:p>
            <a:pPr algn="just" fontAlgn="base"/>
            <a:r>
              <a:rPr lang="en-GB" sz="2500" dirty="0">
                <a:solidFill>
                  <a:srgbClr val="002060"/>
                </a:solidFill>
                <a:latin typeface="SassoonCRInfant" panose="00000400000000000000" pitchFamily="2" charset="0"/>
              </a:rPr>
              <a:t>There will be a few practice words first to make sure your child understands the activity</a:t>
            </a:r>
            <a:r>
              <a:rPr lang="en-GB" sz="2500" dirty="0">
                <a:latin typeface="SassoonCRInfant" panose="00000400000000000000" pitchFamily="2" charset="0"/>
              </a:rPr>
              <a:t>.</a:t>
            </a:r>
          </a:p>
        </p:txBody>
      </p:sp>
      <p:pic>
        <p:nvPicPr>
          <p:cNvPr id="8" name="Picture 7"/>
          <p:cNvPicPr>
            <a:picLocks noChangeAspect="1"/>
          </p:cNvPicPr>
          <p:nvPr/>
        </p:nvPicPr>
        <p:blipFill>
          <a:blip r:embed="rId2"/>
          <a:stretch>
            <a:fillRect/>
          </a:stretch>
        </p:blipFill>
        <p:spPr>
          <a:xfrm>
            <a:off x="10040456" y="2924520"/>
            <a:ext cx="1438781" cy="1438781"/>
          </a:xfrm>
          <a:prstGeom prst="rect">
            <a:avLst/>
          </a:prstGeom>
        </p:spPr>
      </p:pic>
    </p:spTree>
    <p:extLst>
      <p:ext uri="{BB962C8B-B14F-4D97-AF65-F5344CB8AC3E}">
        <p14:creationId xmlns:p14="http://schemas.microsoft.com/office/powerpoint/2010/main" val="3689670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047574" y="1714260"/>
            <a:ext cx="6096851" cy="3429479"/>
          </a:xfrm>
          <a:prstGeom prst="rect">
            <a:avLst/>
          </a:prstGeom>
        </p:spPr>
      </p:pic>
      <p:sp>
        <p:nvSpPr>
          <p:cNvPr id="5" name="TextBox 4"/>
          <p:cNvSpPr txBox="1"/>
          <p:nvPr/>
        </p:nvSpPr>
        <p:spPr>
          <a:xfrm>
            <a:off x="436098" y="309489"/>
            <a:ext cx="10930597" cy="2785378"/>
          </a:xfrm>
          <a:prstGeom prst="rect">
            <a:avLst/>
          </a:prstGeom>
          <a:noFill/>
        </p:spPr>
        <p:txBody>
          <a:bodyPr wrap="square" rtlCol="0">
            <a:spAutoFit/>
          </a:bodyPr>
          <a:lstStyle/>
          <a:p>
            <a:pPr algn="ctr" fontAlgn="base"/>
            <a:r>
              <a:rPr lang="en-GB" sz="2500" b="1" dirty="0">
                <a:solidFill>
                  <a:srgbClr val="002060"/>
                </a:solidFill>
                <a:latin typeface="SassoonCRInfant" panose="00000400000000000000" pitchFamily="2" charset="0"/>
              </a:rPr>
              <a:t>What does it check</a:t>
            </a:r>
            <a:r>
              <a:rPr lang="en-GB" sz="2500" b="1" dirty="0" smtClean="0">
                <a:solidFill>
                  <a:srgbClr val="002060"/>
                </a:solidFill>
                <a:latin typeface="SassoonCRInfant" panose="00000400000000000000" pitchFamily="2" charset="0"/>
              </a:rPr>
              <a:t>?</a:t>
            </a:r>
          </a:p>
          <a:p>
            <a:pPr algn="ctr" fontAlgn="base"/>
            <a:endParaRPr lang="en-GB" sz="2500" dirty="0">
              <a:solidFill>
                <a:srgbClr val="002060"/>
              </a:solidFill>
              <a:latin typeface="SassoonCRInfant" panose="00000400000000000000" pitchFamily="2" charset="0"/>
            </a:endParaRPr>
          </a:p>
          <a:p>
            <a:pPr fontAlgn="base"/>
            <a:r>
              <a:rPr lang="en-GB" sz="2500" dirty="0">
                <a:solidFill>
                  <a:srgbClr val="002060"/>
                </a:solidFill>
                <a:latin typeface="SassoonCRInfant" panose="00000400000000000000" pitchFamily="2" charset="0"/>
              </a:rPr>
              <a:t>It checks that your child can:</a:t>
            </a:r>
          </a:p>
          <a:p>
            <a:pPr marL="342900" indent="-342900" fontAlgn="base">
              <a:buFont typeface="Arial" panose="020B0604020202020204" pitchFamily="34" charset="0"/>
              <a:buChar char="•"/>
            </a:pPr>
            <a:r>
              <a:rPr lang="en-GB" sz="2500" dirty="0">
                <a:solidFill>
                  <a:srgbClr val="002060"/>
                </a:solidFill>
                <a:latin typeface="SassoonCRInfant" panose="00000400000000000000" pitchFamily="2" charset="0"/>
              </a:rPr>
              <a:t>Sound out and blend graphemes in order to read simple words.</a:t>
            </a:r>
          </a:p>
          <a:p>
            <a:pPr marL="342900" indent="-342900" fontAlgn="base">
              <a:buFont typeface="Arial" panose="020B0604020202020204" pitchFamily="34" charset="0"/>
              <a:buChar char="•"/>
            </a:pPr>
            <a:r>
              <a:rPr lang="en-GB" sz="2500" dirty="0">
                <a:solidFill>
                  <a:srgbClr val="002060"/>
                </a:solidFill>
                <a:latin typeface="SassoonCRInfant" panose="00000400000000000000" pitchFamily="2" charset="0"/>
              </a:rPr>
              <a:t>Read phonically decodable one-syllable and two-syllable words, e.g. cat, sand, windmill.</a:t>
            </a:r>
          </a:p>
          <a:p>
            <a:pPr marL="342900" indent="-342900" fontAlgn="base">
              <a:buFont typeface="Arial" panose="020B0604020202020204" pitchFamily="34" charset="0"/>
              <a:buChar char="•"/>
            </a:pPr>
            <a:r>
              <a:rPr lang="en-GB" sz="2500" dirty="0">
                <a:solidFill>
                  <a:srgbClr val="002060"/>
                </a:solidFill>
                <a:latin typeface="SassoonCRInfant" panose="00000400000000000000" pitchFamily="2" charset="0"/>
              </a:rPr>
              <a:t>Read a selection of nonsense words which are referred to as </a:t>
            </a:r>
            <a:r>
              <a:rPr lang="en-GB" sz="2500" dirty="0" smtClean="0">
                <a:solidFill>
                  <a:srgbClr val="002060"/>
                </a:solidFill>
                <a:latin typeface="SassoonCRInfant" panose="00000400000000000000" pitchFamily="2" charset="0"/>
              </a:rPr>
              <a:t>alien </a:t>
            </a:r>
            <a:r>
              <a:rPr lang="en-GB" sz="2500" dirty="0">
                <a:solidFill>
                  <a:srgbClr val="002060"/>
                </a:solidFill>
                <a:latin typeface="SassoonCRInfant" panose="00000400000000000000" pitchFamily="2" charset="0"/>
              </a:rPr>
              <a:t>words.</a:t>
            </a:r>
          </a:p>
        </p:txBody>
      </p:sp>
      <p:sp>
        <p:nvSpPr>
          <p:cNvPr id="6" name="TextBox 5"/>
          <p:cNvSpPr txBox="1"/>
          <p:nvPr/>
        </p:nvSpPr>
        <p:spPr>
          <a:xfrm>
            <a:off x="182880" y="3378411"/>
            <a:ext cx="11760590" cy="3170099"/>
          </a:xfrm>
          <a:prstGeom prst="rect">
            <a:avLst/>
          </a:prstGeom>
          <a:noFill/>
        </p:spPr>
        <p:txBody>
          <a:bodyPr wrap="square" rtlCol="0">
            <a:spAutoFit/>
          </a:bodyPr>
          <a:lstStyle/>
          <a:p>
            <a:pPr fontAlgn="base"/>
            <a:r>
              <a:rPr lang="en-GB" sz="2000" b="1" dirty="0">
                <a:solidFill>
                  <a:srgbClr val="002060"/>
                </a:solidFill>
                <a:latin typeface="SassoonCRInfant" panose="00000400000000000000" pitchFamily="2" charset="0"/>
              </a:rPr>
              <a:t>What are nonsense or </a:t>
            </a:r>
            <a:r>
              <a:rPr lang="en-GB" sz="2000" b="1" dirty="0" smtClean="0">
                <a:solidFill>
                  <a:srgbClr val="002060"/>
                </a:solidFill>
                <a:latin typeface="SassoonCRInfant" panose="00000400000000000000" pitchFamily="2" charset="0"/>
              </a:rPr>
              <a:t>alien words </a:t>
            </a:r>
            <a:r>
              <a:rPr lang="en-GB" sz="2000" b="1" dirty="0">
                <a:solidFill>
                  <a:srgbClr val="002060"/>
                </a:solidFill>
                <a:latin typeface="SassoonCRInfant" panose="00000400000000000000" pitchFamily="2" charset="0"/>
              </a:rPr>
              <a:t>and why are they included</a:t>
            </a:r>
            <a:r>
              <a:rPr lang="en-GB" sz="2000" b="1" dirty="0" smtClean="0">
                <a:solidFill>
                  <a:srgbClr val="002060"/>
                </a:solidFill>
                <a:latin typeface="SassoonCRInfant" panose="00000400000000000000" pitchFamily="2" charset="0"/>
              </a:rPr>
              <a:t>?</a:t>
            </a:r>
          </a:p>
          <a:p>
            <a:pPr fontAlgn="base"/>
            <a:endParaRPr lang="en-GB" sz="2000" dirty="0">
              <a:solidFill>
                <a:srgbClr val="002060"/>
              </a:solidFill>
              <a:latin typeface="SassoonCRInfant" panose="00000400000000000000" pitchFamily="2" charset="0"/>
            </a:endParaRPr>
          </a:p>
          <a:p>
            <a:pPr fontAlgn="base"/>
            <a:r>
              <a:rPr lang="en-GB" sz="2000" dirty="0">
                <a:solidFill>
                  <a:srgbClr val="002060"/>
                </a:solidFill>
                <a:latin typeface="SassoonCRInfant" panose="00000400000000000000" pitchFamily="2" charset="0"/>
              </a:rPr>
              <a:t>These are words that are phonically decodable but are not actual words with an associated meaning e.g. </a:t>
            </a:r>
            <a:r>
              <a:rPr lang="en-GB" sz="2000" dirty="0" err="1">
                <a:solidFill>
                  <a:srgbClr val="002060"/>
                </a:solidFill>
                <a:latin typeface="SassoonCRInfant" panose="00000400000000000000" pitchFamily="2" charset="0"/>
              </a:rPr>
              <a:t>brip</a:t>
            </a:r>
            <a:r>
              <a:rPr lang="en-GB" sz="2000" dirty="0">
                <a:solidFill>
                  <a:srgbClr val="002060"/>
                </a:solidFill>
                <a:latin typeface="SassoonCRInfant" panose="00000400000000000000" pitchFamily="2" charset="0"/>
              </a:rPr>
              <a:t>, </a:t>
            </a:r>
            <a:r>
              <a:rPr lang="en-GB" sz="2000" dirty="0" err="1">
                <a:solidFill>
                  <a:srgbClr val="002060"/>
                </a:solidFill>
                <a:latin typeface="SassoonCRInfant" panose="00000400000000000000" pitchFamily="2" charset="0"/>
              </a:rPr>
              <a:t>snorb</a:t>
            </a:r>
            <a:r>
              <a:rPr lang="en-GB" sz="2000" dirty="0">
                <a:solidFill>
                  <a:srgbClr val="002060"/>
                </a:solidFill>
                <a:latin typeface="SassoonCRInfant" panose="00000400000000000000" pitchFamily="2" charset="0"/>
              </a:rPr>
              <a:t>. </a:t>
            </a:r>
            <a:r>
              <a:rPr lang="en-GB" sz="2000" dirty="0" smtClean="0">
                <a:solidFill>
                  <a:srgbClr val="002060"/>
                </a:solidFill>
                <a:latin typeface="SassoonCRInfant" panose="00000400000000000000" pitchFamily="2" charset="0"/>
              </a:rPr>
              <a:t>Alien </a:t>
            </a:r>
            <a:r>
              <a:rPr lang="en-GB" sz="2000" dirty="0">
                <a:solidFill>
                  <a:srgbClr val="002060"/>
                </a:solidFill>
                <a:latin typeface="SassoonCRInfant" panose="00000400000000000000" pitchFamily="2" charset="0"/>
              </a:rPr>
              <a:t>words are included in the check specifically to assess whether your child can decode a word using phonics skills and not their memory.</a:t>
            </a:r>
          </a:p>
          <a:p>
            <a:pPr fontAlgn="base"/>
            <a:r>
              <a:rPr lang="en-GB" sz="2000" dirty="0">
                <a:solidFill>
                  <a:srgbClr val="002060"/>
                </a:solidFill>
                <a:latin typeface="SassoonCRInfant" panose="00000400000000000000" pitchFamily="2" charset="0"/>
              </a:rPr>
              <a:t>The </a:t>
            </a:r>
            <a:r>
              <a:rPr lang="en-GB" sz="2000" dirty="0" smtClean="0">
                <a:solidFill>
                  <a:srgbClr val="002060"/>
                </a:solidFill>
                <a:latin typeface="SassoonCRInfant" panose="00000400000000000000" pitchFamily="2" charset="0"/>
              </a:rPr>
              <a:t>alien </a:t>
            </a:r>
            <a:r>
              <a:rPr lang="en-GB" sz="2000" dirty="0">
                <a:solidFill>
                  <a:srgbClr val="002060"/>
                </a:solidFill>
                <a:latin typeface="SassoonCRInfant" panose="00000400000000000000" pitchFamily="2" charset="0"/>
              </a:rPr>
              <a:t>words will be shown to your child with a picture of a </a:t>
            </a:r>
            <a:r>
              <a:rPr lang="en-GB" sz="2000" dirty="0" smtClean="0">
                <a:solidFill>
                  <a:srgbClr val="002060"/>
                </a:solidFill>
                <a:latin typeface="SassoonCRInfant" panose="00000400000000000000" pitchFamily="2" charset="0"/>
              </a:rPr>
              <a:t>alien </a:t>
            </a:r>
            <a:r>
              <a:rPr lang="en-GB" sz="2000" dirty="0">
                <a:solidFill>
                  <a:srgbClr val="002060"/>
                </a:solidFill>
                <a:latin typeface="SassoonCRInfant" panose="00000400000000000000" pitchFamily="2" charset="0"/>
              </a:rPr>
              <a:t>and they will be asked to tell their teacher what sort of </a:t>
            </a:r>
            <a:r>
              <a:rPr lang="en-GB" sz="2000" dirty="0" smtClean="0">
                <a:solidFill>
                  <a:srgbClr val="002060"/>
                </a:solidFill>
                <a:latin typeface="SassoonCRInfant" panose="00000400000000000000" pitchFamily="2" charset="0"/>
              </a:rPr>
              <a:t>alien </a:t>
            </a:r>
            <a:r>
              <a:rPr lang="en-GB" sz="2000" dirty="0">
                <a:solidFill>
                  <a:srgbClr val="002060"/>
                </a:solidFill>
                <a:latin typeface="SassoonCRInfant" panose="00000400000000000000" pitchFamily="2" charset="0"/>
              </a:rPr>
              <a:t>it is by reading the word. This not only makes the check a bit more fun, but provides the children with a context for the nonsense word which is independent from any existing vocabulary they may have. Crucially, it does not provide any clues, so your child just has to be able to decode it. Children generally find nonsense amusing so they will probably enjoy reading these words</a:t>
            </a:r>
          </a:p>
        </p:txBody>
      </p:sp>
      <p:pic>
        <p:nvPicPr>
          <p:cNvPr id="7" name="Picture 6"/>
          <p:cNvPicPr>
            <a:picLocks noChangeAspect="1"/>
          </p:cNvPicPr>
          <p:nvPr/>
        </p:nvPicPr>
        <p:blipFill>
          <a:blip r:embed="rId3"/>
          <a:stretch>
            <a:fillRect/>
          </a:stretch>
        </p:blipFill>
        <p:spPr>
          <a:xfrm>
            <a:off x="10370640" y="207101"/>
            <a:ext cx="1438781" cy="1438781"/>
          </a:xfrm>
          <a:prstGeom prst="rect">
            <a:avLst/>
          </a:prstGeom>
        </p:spPr>
      </p:pic>
    </p:spTree>
    <p:extLst>
      <p:ext uri="{BB962C8B-B14F-4D97-AF65-F5344CB8AC3E}">
        <p14:creationId xmlns:p14="http://schemas.microsoft.com/office/powerpoint/2010/main" val="26287921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5" name="TextBox 4"/>
          <p:cNvSpPr txBox="1"/>
          <p:nvPr/>
        </p:nvSpPr>
        <p:spPr>
          <a:xfrm>
            <a:off x="520505" y="337625"/>
            <a:ext cx="10916529" cy="2939266"/>
          </a:xfrm>
          <a:prstGeom prst="rect">
            <a:avLst/>
          </a:prstGeom>
          <a:noFill/>
        </p:spPr>
        <p:txBody>
          <a:bodyPr wrap="square" rtlCol="0">
            <a:spAutoFit/>
          </a:bodyPr>
          <a:lstStyle/>
          <a:p>
            <a:pPr algn="ctr" fontAlgn="base"/>
            <a:r>
              <a:rPr lang="en-GB" sz="2500" dirty="0">
                <a:solidFill>
                  <a:srgbClr val="002060"/>
                </a:solidFill>
                <a:latin typeface="SassoonCRInfant" panose="00000400000000000000" pitchFamily="2" charset="0"/>
              </a:rPr>
              <a:t>How will my child be scored? Is there a pass mark?</a:t>
            </a:r>
          </a:p>
          <a:p>
            <a:pPr algn="ctr" fontAlgn="base"/>
            <a:r>
              <a:rPr lang="en-GB" sz="2000" dirty="0">
                <a:solidFill>
                  <a:srgbClr val="002060"/>
                </a:solidFill>
                <a:latin typeface="SassoonCRInfant" panose="00000400000000000000" pitchFamily="2" charset="0"/>
              </a:rPr>
              <a:t>The check is not about passing or failing but checking appropriate progress is </a:t>
            </a:r>
            <a:endParaRPr lang="en-GB" sz="2000" dirty="0" smtClean="0">
              <a:solidFill>
                <a:srgbClr val="002060"/>
              </a:solidFill>
              <a:latin typeface="SassoonCRInfant" panose="00000400000000000000" pitchFamily="2" charset="0"/>
            </a:endParaRPr>
          </a:p>
          <a:p>
            <a:pPr algn="ctr" fontAlgn="base"/>
            <a:r>
              <a:rPr lang="en-GB" sz="2000" dirty="0" smtClean="0">
                <a:solidFill>
                  <a:srgbClr val="002060"/>
                </a:solidFill>
                <a:latin typeface="SassoonCRInfant" panose="00000400000000000000" pitchFamily="2" charset="0"/>
              </a:rPr>
              <a:t>being </a:t>
            </a:r>
            <a:r>
              <a:rPr lang="en-GB" sz="2000" dirty="0">
                <a:solidFill>
                  <a:srgbClr val="002060"/>
                </a:solidFill>
                <a:latin typeface="SassoonCRInfant" panose="00000400000000000000" pitchFamily="2" charset="0"/>
              </a:rPr>
              <a:t>made. If children do not reach the required standard, then the teacher will be in touch to discuss plans and offer additional, tailored support to ensure that your child can catch up. Children progress at different speeds so not reaching the threshold score does not necessarily mean there is a serious problem. Your child will re-sit the check the following summer term</a:t>
            </a:r>
            <a:r>
              <a:rPr lang="en-GB" sz="2000" dirty="0" smtClean="0">
                <a:solidFill>
                  <a:srgbClr val="002060"/>
                </a:solidFill>
                <a:latin typeface="SassoonCRInfant" panose="00000400000000000000" pitchFamily="2" charset="0"/>
              </a:rPr>
              <a:t>.</a:t>
            </a:r>
          </a:p>
          <a:p>
            <a:pPr algn="ctr" fontAlgn="base"/>
            <a:endParaRPr lang="en-GB" sz="2000" dirty="0">
              <a:solidFill>
                <a:srgbClr val="002060"/>
              </a:solidFill>
              <a:latin typeface="SassoonCRInfant" panose="00000400000000000000" pitchFamily="2" charset="0"/>
            </a:endParaRPr>
          </a:p>
          <a:p>
            <a:pPr algn="ctr" fontAlgn="base"/>
            <a:r>
              <a:rPr lang="en-GB" sz="2000" i="1" dirty="0">
                <a:solidFill>
                  <a:srgbClr val="002060"/>
                </a:solidFill>
                <a:latin typeface="SassoonCRInfant" panose="00000400000000000000" pitchFamily="2" charset="0"/>
              </a:rPr>
              <a:t>For the last few years, the threshold mark (or pass standard) set by the government has been 32 correct answers out of 40</a:t>
            </a:r>
            <a:r>
              <a:rPr lang="en-GB" i="1" dirty="0"/>
              <a:t>.</a:t>
            </a:r>
            <a:endParaRPr lang="en-GB" dirty="0"/>
          </a:p>
        </p:txBody>
      </p:sp>
      <p:sp>
        <p:nvSpPr>
          <p:cNvPr id="6" name="TextBox 5"/>
          <p:cNvSpPr txBox="1"/>
          <p:nvPr/>
        </p:nvSpPr>
        <p:spPr>
          <a:xfrm>
            <a:off x="520505" y="3953022"/>
            <a:ext cx="10916529" cy="2554545"/>
          </a:xfrm>
          <a:prstGeom prst="rect">
            <a:avLst/>
          </a:prstGeom>
          <a:noFill/>
        </p:spPr>
        <p:txBody>
          <a:bodyPr wrap="square" rtlCol="0">
            <a:spAutoFit/>
          </a:bodyPr>
          <a:lstStyle/>
          <a:p>
            <a:pPr algn="ctr" fontAlgn="base"/>
            <a:r>
              <a:rPr lang="en-GB" sz="2000" b="1" dirty="0">
                <a:solidFill>
                  <a:srgbClr val="002060"/>
                </a:solidFill>
                <a:latin typeface="SassoonCRInfant" panose="00000400000000000000" pitchFamily="2" charset="0"/>
              </a:rPr>
              <a:t>What should I do if my child is struggling to decode a word</a:t>
            </a:r>
            <a:r>
              <a:rPr lang="en-GB" sz="2000" b="1" dirty="0" smtClean="0">
                <a:solidFill>
                  <a:srgbClr val="002060"/>
                </a:solidFill>
                <a:latin typeface="SassoonCRInfant" panose="00000400000000000000" pitchFamily="2" charset="0"/>
              </a:rPr>
              <a:t>?</a:t>
            </a:r>
          </a:p>
          <a:p>
            <a:pPr fontAlgn="base"/>
            <a:endParaRPr lang="en-GB" sz="2000" dirty="0">
              <a:solidFill>
                <a:srgbClr val="002060"/>
              </a:solidFill>
              <a:latin typeface="SassoonCRInfant" panose="00000400000000000000" pitchFamily="2" charset="0"/>
            </a:endParaRPr>
          </a:p>
          <a:p>
            <a:pPr marL="342900" indent="-342900" fontAlgn="base">
              <a:buFont typeface="Arial" panose="020B0604020202020204" pitchFamily="34" charset="0"/>
              <a:buChar char="•"/>
            </a:pPr>
            <a:r>
              <a:rPr lang="en-GB" sz="2000" dirty="0">
                <a:solidFill>
                  <a:srgbClr val="002060"/>
                </a:solidFill>
                <a:latin typeface="SassoonCRInfant" panose="00000400000000000000" pitchFamily="2" charset="0"/>
              </a:rPr>
              <a:t>Say each sound in the word from left to right. </a:t>
            </a:r>
          </a:p>
          <a:p>
            <a:pPr marL="342900" indent="-342900" fontAlgn="base">
              <a:buFont typeface="Arial" panose="020B0604020202020204" pitchFamily="34" charset="0"/>
              <a:buChar char="•"/>
            </a:pPr>
            <a:r>
              <a:rPr lang="en-GB" sz="2000" dirty="0">
                <a:solidFill>
                  <a:srgbClr val="002060"/>
                </a:solidFill>
                <a:latin typeface="SassoonCRInfant" panose="00000400000000000000" pitchFamily="2" charset="0"/>
              </a:rPr>
              <a:t>Blend the sounds by pointing to each letter, i.e. /b/ in bat, or letter group, i.e. /</a:t>
            </a:r>
            <a:r>
              <a:rPr lang="en-GB" sz="2000" dirty="0" err="1">
                <a:solidFill>
                  <a:srgbClr val="002060"/>
                </a:solidFill>
                <a:latin typeface="SassoonCRInfant" panose="00000400000000000000" pitchFamily="2" charset="0"/>
              </a:rPr>
              <a:t>igh</a:t>
            </a:r>
            <a:r>
              <a:rPr lang="en-GB" sz="2000" dirty="0">
                <a:solidFill>
                  <a:srgbClr val="002060"/>
                </a:solidFill>
                <a:latin typeface="SassoonCRInfant" panose="00000400000000000000" pitchFamily="2" charset="0"/>
              </a:rPr>
              <a:t>/ in sigh, as you say the sound, then run your finger under the whole word as you say it.</a:t>
            </a:r>
          </a:p>
          <a:p>
            <a:pPr marL="342900" indent="-342900" fontAlgn="base">
              <a:buFont typeface="Arial" panose="020B0604020202020204" pitchFamily="34" charset="0"/>
              <a:buChar char="•"/>
            </a:pPr>
            <a:r>
              <a:rPr lang="en-GB" sz="2000" dirty="0">
                <a:solidFill>
                  <a:srgbClr val="002060"/>
                </a:solidFill>
                <a:latin typeface="SassoonCRInfant" panose="00000400000000000000" pitchFamily="2" charset="0"/>
              </a:rPr>
              <a:t>Talk about the meaning if your child does not understand the word they have read.</a:t>
            </a:r>
          </a:p>
          <a:p>
            <a:pPr marL="342900" indent="-342900" fontAlgn="base">
              <a:buFont typeface="Arial" panose="020B0604020202020204" pitchFamily="34" charset="0"/>
              <a:buChar char="•"/>
            </a:pPr>
            <a:r>
              <a:rPr lang="en-GB" sz="2000" dirty="0">
                <a:solidFill>
                  <a:srgbClr val="002060"/>
                </a:solidFill>
                <a:latin typeface="SassoonCRInfant" panose="00000400000000000000" pitchFamily="2" charset="0"/>
              </a:rPr>
              <a:t>Work at your child’s pace.</a:t>
            </a:r>
          </a:p>
          <a:p>
            <a:pPr marL="342900" indent="-342900" fontAlgn="base">
              <a:buFont typeface="Arial" panose="020B0604020202020204" pitchFamily="34" charset="0"/>
              <a:buChar char="•"/>
            </a:pPr>
            <a:r>
              <a:rPr lang="en-GB" sz="2000" dirty="0">
                <a:solidFill>
                  <a:srgbClr val="002060"/>
                </a:solidFill>
                <a:latin typeface="SassoonCRInfant" panose="00000400000000000000" pitchFamily="2" charset="0"/>
              </a:rPr>
              <a:t>Always be positive and give lots of praise and encouragement</a:t>
            </a:r>
          </a:p>
        </p:txBody>
      </p:sp>
      <p:pic>
        <p:nvPicPr>
          <p:cNvPr id="7" name="Picture 6"/>
          <p:cNvPicPr>
            <a:picLocks noChangeAspect="1"/>
          </p:cNvPicPr>
          <p:nvPr/>
        </p:nvPicPr>
        <p:blipFill>
          <a:blip r:embed="rId2"/>
          <a:stretch>
            <a:fillRect/>
          </a:stretch>
        </p:blipFill>
        <p:spPr>
          <a:xfrm>
            <a:off x="11059958" y="107087"/>
            <a:ext cx="967920" cy="967920"/>
          </a:xfrm>
          <a:prstGeom prst="rect">
            <a:avLst/>
          </a:prstGeom>
        </p:spPr>
      </p:pic>
    </p:spTree>
    <p:extLst>
      <p:ext uri="{BB962C8B-B14F-4D97-AF65-F5344CB8AC3E}">
        <p14:creationId xmlns:p14="http://schemas.microsoft.com/office/powerpoint/2010/main" val="5133052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5" name="TextBox 4"/>
          <p:cNvSpPr txBox="1"/>
          <p:nvPr/>
        </p:nvSpPr>
        <p:spPr>
          <a:xfrm>
            <a:off x="309489" y="351692"/>
            <a:ext cx="11169748" cy="784830"/>
          </a:xfrm>
          <a:prstGeom prst="rect">
            <a:avLst/>
          </a:prstGeom>
          <a:noFill/>
        </p:spPr>
        <p:txBody>
          <a:bodyPr wrap="square" rtlCol="0">
            <a:spAutoFit/>
          </a:bodyPr>
          <a:lstStyle/>
          <a:p>
            <a:pPr algn="ctr"/>
            <a:r>
              <a:rPr lang="en-GB" sz="4500" dirty="0" smtClean="0">
                <a:solidFill>
                  <a:srgbClr val="002060"/>
                </a:solidFill>
                <a:latin typeface="SassoonCRInfant" panose="00000400000000000000" pitchFamily="2" charset="0"/>
              </a:rPr>
              <a:t>Thank You for Listening</a:t>
            </a:r>
            <a:endParaRPr lang="en-GB" sz="4500" dirty="0">
              <a:solidFill>
                <a:srgbClr val="002060"/>
              </a:solidFill>
              <a:latin typeface="SassoonCRInfant" panose="00000400000000000000" pitchFamily="2" charset="0"/>
            </a:endParaRPr>
          </a:p>
        </p:txBody>
      </p:sp>
      <p:sp>
        <p:nvSpPr>
          <p:cNvPr id="6" name="TextBox 5"/>
          <p:cNvSpPr txBox="1"/>
          <p:nvPr/>
        </p:nvSpPr>
        <p:spPr>
          <a:xfrm>
            <a:off x="1561512" y="2686929"/>
            <a:ext cx="8904849" cy="984885"/>
          </a:xfrm>
          <a:prstGeom prst="rect">
            <a:avLst/>
          </a:prstGeom>
          <a:noFill/>
        </p:spPr>
        <p:txBody>
          <a:bodyPr wrap="square" rtlCol="0">
            <a:spAutoFit/>
          </a:bodyPr>
          <a:lstStyle/>
          <a:p>
            <a:pPr algn="ctr"/>
            <a:r>
              <a:rPr lang="en-GB" sz="5800" dirty="0" smtClean="0">
                <a:latin typeface="SassoonCRInfant" panose="00000400000000000000" pitchFamily="2" charset="0"/>
              </a:rPr>
              <a:t>Questions are Welcome!</a:t>
            </a:r>
            <a:endParaRPr lang="en-GB" sz="5800" dirty="0">
              <a:latin typeface="SassoonCRInfant" panose="00000400000000000000" pitchFamily="2" charset="0"/>
            </a:endParaRPr>
          </a:p>
        </p:txBody>
      </p:sp>
      <p:pic>
        <p:nvPicPr>
          <p:cNvPr id="7" name="Picture 6"/>
          <p:cNvPicPr>
            <a:picLocks noChangeAspect="1"/>
          </p:cNvPicPr>
          <p:nvPr/>
        </p:nvPicPr>
        <p:blipFill>
          <a:blip r:embed="rId2"/>
          <a:stretch>
            <a:fillRect/>
          </a:stretch>
        </p:blipFill>
        <p:spPr>
          <a:xfrm>
            <a:off x="4189900" y="4209347"/>
            <a:ext cx="3648075" cy="2009775"/>
          </a:xfrm>
          <a:prstGeom prst="rect">
            <a:avLst/>
          </a:prstGeom>
        </p:spPr>
      </p:pic>
      <p:pic>
        <p:nvPicPr>
          <p:cNvPr id="8" name="Picture 7"/>
          <p:cNvPicPr>
            <a:picLocks noChangeAspect="1"/>
          </p:cNvPicPr>
          <p:nvPr/>
        </p:nvPicPr>
        <p:blipFill>
          <a:blip r:embed="rId3"/>
          <a:stretch>
            <a:fillRect/>
          </a:stretch>
        </p:blipFill>
        <p:spPr>
          <a:xfrm>
            <a:off x="5174972" y="1248148"/>
            <a:ext cx="1438781" cy="1438781"/>
          </a:xfrm>
          <a:prstGeom prst="rect">
            <a:avLst/>
          </a:prstGeom>
        </p:spPr>
      </p:pic>
    </p:spTree>
    <p:extLst>
      <p:ext uri="{BB962C8B-B14F-4D97-AF65-F5344CB8AC3E}">
        <p14:creationId xmlns:p14="http://schemas.microsoft.com/office/powerpoint/2010/main" val="42372713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445</TotalTime>
  <Words>730</Words>
  <Application>Microsoft Office PowerPoint</Application>
  <PresentationFormat>Widescreen</PresentationFormat>
  <Paragraphs>37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SassoonCRInfant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King Ina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Jackie Slade</dc:creator>
  <cp:lastModifiedBy>Kate Pettemerides</cp:lastModifiedBy>
  <cp:revision>14</cp:revision>
  <dcterms:created xsi:type="dcterms:W3CDTF">2023-04-24T12:01:49Z</dcterms:created>
  <dcterms:modified xsi:type="dcterms:W3CDTF">2025-03-06T16:59:41Z</dcterms:modified>
</cp:coreProperties>
</file>