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7"/>
  </p:notesMasterIdLst>
  <p:sldIdLst>
    <p:sldId id="256" r:id="rId2"/>
    <p:sldId id="257" r:id="rId3"/>
    <p:sldId id="270" r:id="rId4"/>
    <p:sldId id="259" r:id="rId5"/>
    <p:sldId id="269" r:id="rId6"/>
    <p:sldId id="263" r:id="rId7"/>
    <p:sldId id="271" r:id="rId8"/>
    <p:sldId id="273" r:id="rId9"/>
    <p:sldId id="265" r:id="rId10"/>
    <p:sldId id="266" r:id="rId11"/>
    <p:sldId id="262" r:id="rId12"/>
    <p:sldId id="260" r:id="rId13"/>
    <p:sldId id="275" r:id="rId14"/>
    <p:sldId id="274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74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9BF3D-2ADE-C446-9425-07026534F0C9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85A21-10D5-994C-B7C6-B53D3E0D9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85A21-10D5-994C-B7C6-B53D3E0D99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6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1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outhSomersetSN@somerset.gov.uk" TargetMode="External"/><Relationship Id="rId2" Type="http://schemas.openxmlformats.org/officeDocument/2006/relationships/hyperlink" Target="https://www.youtube.com/watch?v=F-LYT_icFB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ina.somerset.sch.uk/web/september_2024_starter_information/663411" TargetMode="External"/><Relationship Id="rId2" Type="http://schemas.openxmlformats.org/officeDocument/2006/relationships/hyperlink" Target="https://www.kingina.somerset.sch.uk/web/september_2022_starter_information/5790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thetreehousesomerton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309" y="4745181"/>
            <a:ext cx="10945090" cy="925817"/>
          </a:xfrm>
        </p:spPr>
        <p:txBody>
          <a:bodyPr/>
          <a:lstStyle/>
          <a:p>
            <a:r>
              <a:rPr lang="en-US" dirty="0" smtClean="0"/>
              <a:t>Welcome to King Ina Academy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42" y="1589296"/>
            <a:ext cx="10692423" cy="28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Nurse Service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2603499"/>
            <a:ext cx="5234152" cy="3750003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School readiness </a:t>
            </a:r>
            <a:r>
              <a:rPr lang="en-GB" dirty="0" smtClean="0">
                <a:hlinkClick r:id="rId2"/>
              </a:rPr>
              <a:t>– YouTube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School Readiness Booklet</a:t>
            </a:r>
          </a:p>
          <a:p>
            <a:endParaRPr lang="en-GB" dirty="0"/>
          </a:p>
          <a:p>
            <a:r>
              <a:rPr lang="en-GB" b="1" dirty="0"/>
              <a:t>South Somerset School Nurse Team</a:t>
            </a:r>
            <a:endParaRPr lang="en-GB" dirty="0"/>
          </a:p>
          <a:p>
            <a:r>
              <a:rPr lang="en-GB" b="1" dirty="0"/>
              <a:t>Tel: 0300 3230114</a:t>
            </a:r>
            <a:endParaRPr lang="en-GB" dirty="0"/>
          </a:p>
          <a:p>
            <a:r>
              <a:rPr lang="en-GB" b="1" dirty="0"/>
              <a:t>Email: </a:t>
            </a:r>
            <a:r>
              <a:rPr lang="en-GB" dirty="0">
                <a:hlinkClick r:id="rId3"/>
              </a:rPr>
              <a:t>SouthSomersetSN@somerset.gov.uk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202" y="618843"/>
            <a:ext cx="4235508" cy="611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Paperwork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42837"/>
            <a:ext cx="9723252" cy="4073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sz="2000" dirty="0" smtClean="0"/>
              <a:t>Data sheet </a:t>
            </a:r>
            <a:endParaRPr lang="en-GB" sz="2000" dirty="0"/>
          </a:p>
          <a:p>
            <a:r>
              <a:rPr lang="en-GB" sz="2000" dirty="0" smtClean="0"/>
              <a:t>Everyone needs to complete a Universal Infant meals form (even if having packed lunch)</a:t>
            </a:r>
            <a:endParaRPr lang="en-GB" sz="2000" dirty="0"/>
          </a:p>
          <a:p>
            <a:r>
              <a:rPr lang="en-GB" sz="2000" dirty="0" smtClean="0"/>
              <a:t>Parental Consent form </a:t>
            </a:r>
            <a:endParaRPr lang="en-GB" sz="2000" dirty="0"/>
          </a:p>
          <a:p>
            <a:r>
              <a:rPr lang="en-GB" sz="2000" dirty="0" smtClean="0"/>
              <a:t>Please </a:t>
            </a:r>
            <a:r>
              <a:rPr lang="en-GB" sz="2000" dirty="0" smtClean="0"/>
              <a:t>complete/check all of the above </a:t>
            </a:r>
            <a:r>
              <a:rPr lang="en-GB" sz="2000" dirty="0"/>
              <a:t>and return to the school </a:t>
            </a:r>
            <a:r>
              <a:rPr lang="en-GB" sz="2000" dirty="0" smtClean="0"/>
              <a:t>office</a:t>
            </a:r>
            <a:r>
              <a:rPr lang="en-GB" sz="2000" dirty="0"/>
              <a:t> </a:t>
            </a:r>
            <a:r>
              <a:rPr lang="en-GB" sz="2000" dirty="0" smtClean="0"/>
              <a:t>by the </a:t>
            </a:r>
            <a:r>
              <a:rPr lang="en-GB" sz="2000" b="1" dirty="0" smtClean="0"/>
              <a:t>4th</a:t>
            </a:r>
            <a:r>
              <a:rPr lang="en-GB" sz="2000" b="1" dirty="0" smtClean="0"/>
              <a:t> </a:t>
            </a:r>
            <a:r>
              <a:rPr lang="en-GB" sz="2000" b="1" dirty="0" smtClean="0"/>
              <a:t>of July 2024</a:t>
            </a:r>
            <a:r>
              <a:rPr lang="en-GB" sz="2000" dirty="0" smtClean="0"/>
              <a:t>. </a:t>
            </a:r>
            <a:endParaRPr lang="en-GB" sz="2000" dirty="0"/>
          </a:p>
          <a:p>
            <a:r>
              <a:rPr lang="en-GB" sz="2000" dirty="0" smtClean="0"/>
              <a:t>All about me sheets – To be completed with your child and returned in September. </a:t>
            </a:r>
          </a:p>
        </p:txBody>
      </p:sp>
    </p:spTree>
    <p:extLst>
      <p:ext uri="{BB962C8B-B14F-4D97-AF65-F5344CB8AC3E}">
        <p14:creationId xmlns:p14="http://schemas.microsoft.com/office/powerpoint/2010/main" val="858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available from…..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210" y="4989942"/>
            <a:ext cx="4941045" cy="1689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* Available with school logo online from… </a:t>
            </a:r>
          </a:p>
          <a:p>
            <a:r>
              <a:rPr lang="en-US" sz="1600" dirty="0" smtClean="0"/>
              <a:t>www.myclothing.com – Order from Tesco online  </a:t>
            </a:r>
            <a:endParaRPr lang="en-US" sz="1600" dirty="0"/>
          </a:p>
          <a:p>
            <a:r>
              <a:rPr lang="en-US" sz="1600" dirty="0" smtClean="0"/>
              <a:t>www.swschoolwear.co.uk –  Order online or in the School Wear shop in </a:t>
            </a:r>
            <a:r>
              <a:rPr lang="en-US" sz="1600" dirty="0" err="1" smtClean="0"/>
              <a:t>Yeovil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733" y="1447802"/>
            <a:ext cx="1258132" cy="3409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309" y="1433946"/>
            <a:ext cx="1395685" cy="344654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03918"/>
              </p:ext>
            </p:extLst>
          </p:nvPr>
        </p:nvGraphicFramePr>
        <p:xfrm>
          <a:off x="501095" y="2288305"/>
          <a:ext cx="5678032" cy="4385230"/>
        </p:xfrm>
        <a:graphic>
          <a:graphicData uri="http://schemas.openxmlformats.org/drawingml/2006/table">
            <a:tbl>
              <a:tblPr/>
              <a:tblGrid>
                <a:gridCol w="2839016">
                  <a:extLst>
                    <a:ext uri="{9D8B030D-6E8A-4147-A177-3AD203B41FA5}">
                      <a16:colId xmlns:a16="http://schemas.microsoft.com/office/drawing/2014/main" val="2994108131"/>
                    </a:ext>
                  </a:extLst>
                </a:gridCol>
                <a:gridCol w="2839016">
                  <a:extLst>
                    <a:ext uri="{9D8B030D-6E8A-4147-A177-3AD203B41FA5}">
                      <a16:colId xmlns:a16="http://schemas.microsoft.com/office/drawing/2014/main" val="1024430292"/>
                    </a:ext>
                  </a:extLst>
                </a:gridCol>
              </a:tblGrid>
              <a:tr h="477368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Blouse/Shirt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White short-sleeved polo shirt*  or white blouse or white shirt</a:t>
                      </a: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76720"/>
                  </a:ext>
                </a:extLst>
              </a:tr>
              <a:tr h="477368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Jumper/Cardigan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Royal blue V-necked knitted jumper* or  knitted cardigan*</a:t>
                      </a: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523433"/>
                  </a:ext>
                </a:extLst>
              </a:tr>
              <a:tr h="683271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Skirts/Pinafore Dresses</a:t>
                      </a:r>
                      <a:endParaRPr lang="en-GB" sz="1100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School Tartan Kilts and pinafore dresses are available online from </a:t>
                      </a:r>
                      <a:r>
                        <a:rPr lang="en-GB" sz="1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SW </a:t>
                      </a:r>
                      <a:r>
                        <a:rPr lang="en-GB" sz="1100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Schoolwear</a:t>
                      </a:r>
                      <a:r>
                        <a:rPr lang="en-GB" sz="1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1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or plain grey</a:t>
                      </a: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30651"/>
                  </a:ext>
                </a:extLst>
              </a:tr>
              <a:tr h="276233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Trousers/Shorts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Grey</a:t>
                      </a: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634273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Socks</a:t>
                      </a:r>
                      <a:endParaRPr lang="en-GB" sz="1100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White, dark grey or black</a:t>
                      </a: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231938"/>
                  </a:ext>
                </a:extLst>
              </a:tr>
              <a:tr h="271466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Tights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Grey or black</a:t>
                      </a: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22577"/>
                  </a:ext>
                </a:extLst>
              </a:tr>
              <a:tr h="477368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Shoes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Sensible, in black, </a:t>
                      </a: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35614"/>
                  </a:ext>
                </a:extLst>
              </a:tr>
              <a:tr h="271466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Dresses</a:t>
                      </a:r>
                      <a:endParaRPr lang="en-GB" sz="1100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Royal blue gingham check</a:t>
                      </a: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086694"/>
                  </a:ext>
                </a:extLst>
              </a:tr>
              <a:tr h="477368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School Tie (Optional)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Available</a:t>
                      </a:r>
                      <a:r>
                        <a:rPr lang="en-GB" sz="1100" baseline="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from South West </a:t>
                      </a:r>
                      <a:r>
                        <a:rPr lang="en-GB" sz="1100" baseline="0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Schoolwear</a:t>
                      </a:r>
                      <a:r>
                        <a:rPr lang="en-GB" sz="1100" baseline="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751414"/>
                  </a:ext>
                </a:extLst>
              </a:tr>
              <a:tr h="683271">
                <a:tc>
                  <a:txBody>
                    <a:bodyPr/>
                    <a:lstStyle/>
                    <a:p>
                      <a:r>
                        <a:rPr lang="en-GB" sz="1100" b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P.E kit</a:t>
                      </a:r>
                      <a:endParaRPr lang="en-GB" sz="110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Black or navy </a:t>
                      </a:r>
                      <a:r>
                        <a:rPr lang="en-GB" sz="110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blue shorts, white ‘T’ Shirts, plimsolls (‘daps’)/trainers, (optional royal blue PE </a:t>
                      </a:r>
                      <a:r>
                        <a:rPr lang="en-GB" sz="11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Hoodies</a:t>
                      </a:r>
                      <a:r>
                        <a:rPr lang="en-GB" sz="1100" baseline="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available from SW </a:t>
                      </a:r>
                      <a:r>
                        <a:rPr lang="en-GB" sz="1100" baseline="0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Schoolwear</a:t>
                      </a:r>
                      <a:r>
                        <a:rPr lang="en-GB" sz="1100" baseline="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. </a:t>
                      </a:r>
                      <a:endParaRPr lang="en-GB" sz="1100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53380" marR="53380" marT="26690" marB="266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9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8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Transition </a:t>
            </a:r>
            <a:r>
              <a:rPr lang="en-GB" dirty="0" smtClean="0"/>
              <a:t>Dates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390523"/>
              </p:ext>
            </p:extLst>
          </p:nvPr>
        </p:nvGraphicFramePr>
        <p:xfrm>
          <a:off x="408414" y="3098560"/>
          <a:ext cx="2491804" cy="205533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36442">
                  <a:extLst>
                    <a:ext uri="{9D8B030D-6E8A-4147-A177-3AD203B41FA5}">
                      <a16:colId xmlns:a16="http://schemas.microsoft.com/office/drawing/2014/main" val="4128174041"/>
                    </a:ext>
                  </a:extLst>
                </a:gridCol>
                <a:gridCol w="1255362">
                  <a:extLst>
                    <a:ext uri="{9D8B030D-6E8A-4147-A177-3AD203B41FA5}">
                      <a16:colId xmlns:a16="http://schemas.microsoft.com/office/drawing/2014/main" val="2163650412"/>
                    </a:ext>
                  </a:extLst>
                </a:gridCol>
              </a:tblGrid>
              <a:tr h="716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Monday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 June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9:30am-10:30am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022779"/>
                  </a:ext>
                </a:extLst>
              </a:tr>
              <a:tr h="717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Tuesday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 June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10am-11am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916814"/>
                  </a:ext>
                </a:extLst>
              </a:tr>
              <a:tr h="621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Thursday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 June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1:30pm-2:30pm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8904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75927" y="2789319"/>
            <a:ext cx="542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Transfer Day </a:t>
            </a:r>
          </a:p>
          <a:p>
            <a:pPr algn="ctr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Wednesday 3</a:t>
            </a:r>
            <a:r>
              <a:rPr lang="en-GB" baseline="30000" dirty="0" smtClean="0">
                <a:solidFill>
                  <a:schemeClr val="accent6">
                    <a:lumMod val="75000"/>
                  </a:schemeClr>
                </a:solidFill>
              </a:rPr>
              <a:t>rd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July 9:30-11 to come and spend time in their class with their class teacher and peers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without a parent/carer.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3303" y="2419987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Story and Craft Sessions: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88219" y="4276435"/>
            <a:ext cx="488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Visits to Nurseries and Pre-schools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1926" y="4892276"/>
            <a:ext cx="3940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Summer Fair –  Friday 5</a:t>
            </a:r>
            <a:r>
              <a:rPr lang="en-GB" sz="3200" baseline="30000" dirty="0" smtClean="0">
                <a:solidFill>
                  <a:srgbClr val="FF0000"/>
                </a:solidFill>
              </a:rPr>
              <a:t>th</a:t>
            </a:r>
            <a:r>
              <a:rPr lang="en-GB" sz="3200" dirty="0" smtClean="0">
                <a:solidFill>
                  <a:srgbClr val="FF0000"/>
                </a:solidFill>
              </a:rPr>
              <a:t> July at 3:30pm 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9935"/>
              </p:ext>
            </p:extLst>
          </p:nvPr>
        </p:nvGraphicFramePr>
        <p:xfrm>
          <a:off x="3038905" y="3065993"/>
          <a:ext cx="2733822" cy="268826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56532">
                  <a:extLst>
                    <a:ext uri="{9D8B030D-6E8A-4147-A177-3AD203B41FA5}">
                      <a16:colId xmlns:a16="http://schemas.microsoft.com/office/drawing/2014/main" val="4128174041"/>
                    </a:ext>
                  </a:extLst>
                </a:gridCol>
                <a:gridCol w="1377290">
                  <a:extLst>
                    <a:ext uri="{9D8B030D-6E8A-4147-A177-3AD203B41FA5}">
                      <a16:colId xmlns:a16="http://schemas.microsoft.com/office/drawing/2014/main" val="2163650412"/>
                    </a:ext>
                  </a:extLst>
                </a:gridCol>
              </a:tblGrid>
              <a:tr h="671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Monday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 June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9:30am-10:30am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022779"/>
                  </a:ext>
                </a:extLst>
              </a:tr>
              <a:tr h="672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Tuesday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 June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10am-11am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916814"/>
                  </a:ext>
                </a:extLst>
              </a:tr>
              <a:tr h="672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Thursday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 June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1:30pm-2:30pm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8904005"/>
                  </a:ext>
                </a:extLst>
              </a:tr>
              <a:tr h="67212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smtClean="0">
                          <a:solidFill>
                            <a:schemeClr val="tx1"/>
                          </a:solidFill>
                          <a:effectLst/>
                        </a:rPr>
                        <a:t>Friday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June </a:t>
                      </a:r>
                      <a:endParaRPr lang="en-GB" sz="1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9:30am-10:30am</a:t>
                      </a:r>
                      <a:endParaRPr lang="en-GB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66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9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788553"/>
            <a:ext cx="9448392" cy="910937"/>
          </a:xfrm>
        </p:spPr>
        <p:txBody>
          <a:bodyPr/>
          <a:lstStyle/>
          <a:p>
            <a:pPr algn="ctr"/>
            <a:r>
              <a:rPr lang="en-GB" dirty="0" smtClean="0"/>
              <a:t>Please see our School Starters Webpage for more information.</a:t>
            </a:r>
            <a:r>
              <a:rPr lang="en-GB" sz="4000" dirty="0" smtClean="0">
                <a:hlinkClick r:id="rId2"/>
              </a:rPr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31887" y="6459683"/>
            <a:ext cx="10105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hlinkClick r:id="rId3"/>
              </a:rPr>
              <a:t>https://</a:t>
            </a:r>
            <a:r>
              <a:rPr lang="en-GB" b="1" dirty="0" smtClean="0">
                <a:hlinkClick r:id="rId3"/>
              </a:rPr>
              <a:t>www.kingina.somerset.sch.uk/web/september_2024_starter_information/663411</a:t>
            </a:r>
            <a:r>
              <a:rPr lang="en-GB" b="1" dirty="0" smtClean="0"/>
              <a:t> 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97" t="14960" r="1739" b="6555"/>
          <a:stretch/>
        </p:blipFill>
        <p:spPr>
          <a:xfrm>
            <a:off x="1260967" y="2163617"/>
            <a:ext cx="9033164" cy="40917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77378" y="5840840"/>
            <a:ext cx="1847273" cy="28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118" y="2697020"/>
            <a:ext cx="9513045" cy="2121925"/>
          </a:xfrm>
        </p:spPr>
        <p:txBody>
          <a:bodyPr/>
          <a:lstStyle/>
          <a:p>
            <a:pPr algn="ctr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If </a:t>
            </a:r>
            <a:r>
              <a:rPr lang="en-GB" sz="3200" dirty="0" smtClean="0"/>
              <a:t>you have any further questions please ask.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We are looking forward to welcoming you all to King Ina C of E Academy in September.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276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is Who?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3" y="2025960"/>
            <a:ext cx="1097639" cy="1646458"/>
          </a:xfrm>
          <a:prstGeom prst="rect">
            <a:avLst/>
          </a:prstGeom>
        </p:spPr>
      </p:pic>
      <p:pic>
        <p:nvPicPr>
          <p:cNvPr id="2051" name="Picture 3" descr="Jackie Slade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" b="9459"/>
          <a:stretch>
            <a:fillRect/>
          </a:stretch>
        </p:blipFill>
        <p:spPr bwMode="auto">
          <a:xfrm>
            <a:off x="7814090" y="4463990"/>
            <a:ext cx="1576957" cy="210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7" descr="F:\DCIM\100D3200\DSC_01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4" r="11307"/>
          <a:stretch>
            <a:fillRect/>
          </a:stretch>
        </p:blipFill>
        <p:spPr bwMode="auto">
          <a:xfrm>
            <a:off x="3741456" y="4378223"/>
            <a:ext cx="1332534" cy="168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3977" y="3672419"/>
            <a:ext cx="225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Arial" charset="0"/>
                <a:cs typeface="Arial" charset="0"/>
              </a:rPr>
              <a:t>Mrs </a:t>
            </a:r>
            <a:r>
              <a:rPr lang="en-US" sz="2000" dirty="0" err="1">
                <a:ea typeface="Arial" charset="0"/>
                <a:cs typeface="Arial" charset="0"/>
              </a:rPr>
              <a:t>Svenson</a:t>
            </a:r>
            <a:r>
              <a:rPr lang="en-US" sz="2000" dirty="0"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ea typeface="Arial" charset="0"/>
                <a:cs typeface="Arial" charset="0"/>
              </a:rPr>
              <a:t> </a:t>
            </a:r>
            <a:r>
              <a:rPr lang="en-US" sz="2000" dirty="0" err="1">
                <a:ea typeface="Arial" charset="0"/>
                <a:cs typeface="Arial" charset="0"/>
              </a:rPr>
              <a:t>Headteacher</a:t>
            </a:r>
            <a:r>
              <a:rPr lang="en-US" sz="2000" dirty="0">
                <a:ea typeface="Arial" charset="0"/>
                <a:cs typeface="Arial" charset="0"/>
              </a:rPr>
              <a:t> 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93222" y="4531542"/>
            <a:ext cx="270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a typeface="Arial" charset="0"/>
                <a:cs typeface="Arial" charset="0"/>
              </a:rPr>
              <a:t>Mrs</a:t>
            </a:r>
            <a:r>
              <a:rPr lang="en-US" sz="2000" dirty="0"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ea typeface="Arial" charset="0"/>
                <a:cs typeface="Arial" charset="0"/>
              </a:rPr>
              <a:t>Ruddle</a:t>
            </a:r>
          </a:p>
          <a:p>
            <a:pPr algn="ctr"/>
            <a:r>
              <a:rPr lang="en-US" sz="2000" dirty="0" smtClean="0">
                <a:ea typeface="Arial" charset="0"/>
                <a:cs typeface="Arial" charset="0"/>
              </a:rPr>
              <a:t>Special Educational Needs Coordinator (</a:t>
            </a:r>
            <a:r>
              <a:rPr lang="en-US" sz="2000" dirty="0" err="1" smtClean="0">
                <a:ea typeface="Arial" charset="0"/>
                <a:cs typeface="Arial" charset="0"/>
              </a:rPr>
              <a:t>SENCo</a:t>
            </a:r>
            <a:r>
              <a:rPr lang="en-US" sz="2000" dirty="0" smtClean="0">
                <a:ea typeface="Arial" charset="0"/>
                <a:cs typeface="Arial" charset="0"/>
              </a:rPr>
              <a:t>)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134355" y="3010698"/>
            <a:ext cx="19768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ea typeface="Arial" charset="0"/>
                <a:cs typeface="Arial" charset="0"/>
              </a:rPr>
              <a:t>Mrs</a:t>
            </a:r>
            <a:r>
              <a:rPr lang="en-US" sz="2000" dirty="0" smtClean="0">
                <a:ea typeface="Arial" charset="0"/>
                <a:cs typeface="Arial" charset="0"/>
              </a:rPr>
              <a:t> Wills  </a:t>
            </a:r>
            <a:endParaRPr lang="en-GB" sz="2000" dirty="0">
              <a:ea typeface="Arial" charset="0"/>
              <a:cs typeface="Arial" charset="0"/>
            </a:endParaRPr>
          </a:p>
          <a:p>
            <a:pPr algn="ctr"/>
            <a:r>
              <a:rPr lang="en-US" sz="2000" dirty="0" smtClean="0">
                <a:ea typeface="Arial" charset="0"/>
                <a:cs typeface="Arial" charset="0"/>
              </a:rPr>
              <a:t>Pipits </a:t>
            </a:r>
          </a:p>
          <a:p>
            <a:pPr algn="ctr"/>
            <a:r>
              <a:rPr lang="en-US" sz="2000" dirty="0" smtClean="0">
                <a:ea typeface="Arial" charset="0"/>
                <a:cs typeface="Arial" charset="0"/>
              </a:rPr>
              <a:t>Class </a:t>
            </a:r>
            <a:r>
              <a:rPr lang="en-US" sz="2000" dirty="0">
                <a:ea typeface="Arial" charset="0"/>
                <a:cs typeface="Arial" charset="0"/>
              </a:rPr>
              <a:t>Teacher </a:t>
            </a:r>
          </a:p>
          <a:p>
            <a:pPr algn="ctr"/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332205" y="5067645"/>
            <a:ext cx="19768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ea typeface="Arial" charset="0"/>
                <a:cs typeface="Arial" charset="0"/>
              </a:rPr>
              <a:t>Mrs Slade </a:t>
            </a:r>
            <a:endParaRPr lang="en-GB" sz="2000" dirty="0">
              <a:ea typeface="Arial" charset="0"/>
              <a:cs typeface="Arial" charset="0"/>
            </a:endParaRPr>
          </a:p>
          <a:p>
            <a:pPr algn="ctr"/>
            <a:r>
              <a:rPr lang="en-US" sz="2000" dirty="0">
                <a:ea typeface="Arial" charset="0"/>
                <a:cs typeface="Arial" charset="0"/>
              </a:rPr>
              <a:t>Wagtails </a:t>
            </a:r>
            <a:endParaRPr lang="en-US" sz="2000" dirty="0" smtClean="0">
              <a:ea typeface="Arial" charset="0"/>
              <a:cs typeface="Arial" charset="0"/>
            </a:endParaRPr>
          </a:p>
          <a:p>
            <a:pPr algn="ctr"/>
            <a:r>
              <a:rPr lang="en-US" sz="2000" dirty="0" smtClean="0">
                <a:ea typeface="Arial" charset="0"/>
                <a:cs typeface="Arial" charset="0"/>
              </a:rPr>
              <a:t>Class </a:t>
            </a:r>
            <a:r>
              <a:rPr lang="en-US" sz="2000" dirty="0">
                <a:ea typeface="Arial" charset="0"/>
                <a:cs typeface="Arial" charset="0"/>
              </a:rPr>
              <a:t>Teacher </a:t>
            </a:r>
          </a:p>
          <a:p>
            <a:pPr algn="ctr"/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65519" y="5221534"/>
            <a:ext cx="2252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a typeface="Arial" charset="0"/>
                <a:cs typeface="Arial" charset="0"/>
              </a:rPr>
              <a:t>Mrs</a:t>
            </a:r>
            <a:r>
              <a:rPr lang="en-US" sz="2000" dirty="0"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ea typeface="Arial" charset="0"/>
                <a:cs typeface="Arial" charset="0"/>
              </a:rPr>
              <a:t>Salt </a:t>
            </a:r>
          </a:p>
          <a:p>
            <a:pPr algn="ctr"/>
            <a:r>
              <a:rPr lang="en-US" sz="2000" dirty="0" smtClean="0">
                <a:ea typeface="Arial" charset="0"/>
                <a:cs typeface="Arial" charset="0"/>
              </a:rPr>
              <a:t>Deputy </a:t>
            </a:r>
            <a:r>
              <a:rPr lang="en-US" sz="2000" dirty="0" err="1" smtClean="0">
                <a:ea typeface="Arial" charset="0"/>
                <a:cs typeface="Arial" charset="0"/>
              </a:rPr>
              <a:t>Headteacher</a:t>
            </a:r>
            <a:r>
              <a:rPr lang="en-US" sz="2000" dirty="0" smtClean="0">
                <a:ea typeface="Arial" charset="0"/>
                <a:cs typeface="Arial" charset="0"/>
              </a:rPr>
              <a:t> 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452337" y="2736900"/>
            <a:ext cx="270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a typeface="Arial" charset="0"/>
                <a:cs typeface="Arial" charset="0"/>
              </a:rPr>
              <a:t>Mrs</a:t>
            </a:r>
            <a:r>
              <a:rPr lang="en-US" sz="2000" dirty="0"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ea typeface="Arial" charset="0"/>
                <a:cs typeface="Arial" charset="0"/>
              </a:rPr>
              <a:t>Stock</a:t>
            </a:r>
          </a:p>
          <a:p>
            <a:pPr algn="ctr"/>
            <a:r>
              <a:rPr lang="en-US" sz="2000" dirty="0" smtClean="0">
                <a:ea typeface="Arial" charset="0"/>
                <a:cs typeface="Arial" charset="0"/>
              </a:rPr>
              <a:t>Special Educational Needs Coordinator (</a:t>
            </a:r>
            <a:r>
              <a:rPr lang="en-US" sz="2000" dirty="0" err="1" smtClean="0">
                <a:ea typeface="Arial" charset="0"/>
                <a:cs typeface="Arial" charset="0"/>
              </a:rPr>
              <a:t>SENCo</a:t>
            </a:r>
            <a:r>
              <a:rPr lang="en-US" sz="2000" dirty="0" smtClean="0">
                <a:ea typeface="Arial" charset="0"/>
                <a:cs typeface="Arial" charset="0"/>
              </a:rPr>
              <a:t>)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5" y="4658999"/>
            <a:ext cx="1031094" cy="154664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3514906" y="3489388"/>
            <a:ext cx="23829167" cy="4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84487"/>
              </p:ext>
            </p:extLst>
          </p:nvPr>
        </p:nvGraphicFramePr>
        <p:xfrm>
          <a:off x="2319830" y="2211032"/>
          <a:ext cx="1132507" cy="1697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Bitmap Image" r:id="rId8" imgW="1428949" imgH="2142857" progId="Paint.Picture">
                  <p:embed/>
                </p:oleObj>
              </mc:Choice>
              <mc:Fallback>
                <p:oleObj name="Bitmap Image" r:id="rId8" imgW="1428949" imgH="2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830" y="2211032"/>
                        <a:ext cx="1132507" cy="1697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6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78" y="2543836"/>
            <a:ext cx="11350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15177" y="2744887"/>
            <a:ext cx="19768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ea typeface="Arial" charset="0"/>
                <a:cs typeface="Arial" charset="0"/>
              </a:rPr>
              <a:t>Mrs</a:t>
            </a:r>
            <a:r>
              <a:rPr lang="en-US" sz="2000" dirty="0" smtClean="0">
                <a:ea typeface="Arial" charset="0"/>
                <a:cs typeface="Arial" charset="0"/>
              </a:rPr>
              <a:t> Gay  </a:t>
            </a:r>
            <a:endParaRPr lang="en-GB" sz="2000" dirty="0">
              <a:ea typeface="Arial" charset="0"/>
              <a:cs typeface="Arial" charset="0"/>
            </a:endParaRPr>
          </a:p>
          <a:p>
            <a:pPr algn="ctr"/>
            <a:r>
              <a:rPr lang="en-US" sz="2000" dirty="0" smtClean="0">
                <a:ea typeface="Arial" charset="0"/>
                <a:cs typeface="Arial" charset="0"/>
              </a:rPr>
              <a:t>Pipits </a:t>
            </a:r>
          </a:p>
          <a:p>
            <a:pPr algn="ctr"/>
            <a:r>
              <a:rPr lang="en-US" sz="2000" dirty="0" smtClean="0">
                <a:ea typeface="Arial" charset="0"/>
                <a:cs typeface="Arial" charset="0"/>
              </a:rPr>
              <a:t>Class </a:t>
            </a:r>
            <a:r>
              <a:rPr lang="en-US" sz="2000" dirty="0">
                <a:ea typeface="Arial" charset="0"/>
                <a:cs typeface="Arial" charset="0"/>
              </a:rPr>
              <a:t>Teacher </a:t>
            </a:r>
          </a:p>
          <a:p>
            <a:pPr algn="ctr"/>
            <a:endParaRPr lang="en-GB" sz="2000" dirty="0"/>
          </a:p>
        </p:txBody>
      </p:sp>
      <p:pic>
        <p:nvPicPr>
          <p:cNvPr id="19" name="Picture 18" descr="\\rdc3353\jo.gay$\documents\My Pictures\Mrs Jo Gay  Teacher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048" y="2567474"/>
            <a:ext cx="1132507" cy="155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4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Treehouse Somerton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66962"/>
            <a:ext cx="8761412" cy="3652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200" dirty="0" smtClean="0"/>
              <a:t>Breakfast Club – Monday – Thursday 7:30am – 8:35am  </a:t>
            </a:r>
          </a:p>
          <a:p>
            <a:pPr marL="0" indent="0" algn="ctr">
              <a:buNone/>
            </a:pPr>
            <a:r>
              <a:rPr lang="en-GB" sz="2200" dirty="0" smtClean="0"/>
              <a:t>Afterschool Club - Monday – Thursday 3:15pm -5:30pm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Contact Laura Pagano on: </a:t>
            </a:r>
            <a:endParaRPr lang="en-GB" dirty="0"/>
          </a:p>
          <a:p>
            <a:pPr algn="ctr"/>
            <a:r>
              <a:rPr lang="en-GB" dirty="0" smtClean="0">
                <a:hlinkClick r:id="rId2"/>
              </a:rPr>
              <a:t>thetreehousesomerton@gmail.com</a:t>
            </a:r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Facebook Page – The Treehouse Somerton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85" y="4763221"/>
            <a:ext cx="2466975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2295982"/>
            <a:ext cx="2063262" cy="2035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8" y="507350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Programme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049510"/>
              </p:ext>
            </p:extLst>
          </p:nvPr>
        </p:nvGraphicFramePr>
        <p:xfrm>
          <a:off x="950001" y="2377093"/>
          <a:ext cx="10227750" cy="4217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682">
                  <a:extLst>
                    <a:ext uri="{9D8B030D-6E8A-4147-A177-3AD203B41FA5}">
                      <a16:colId xmlns:a16="http://schemas.microsoft.com/office/drawing/2014/main" val="1607886144"/>
                    </a:ext>
                  </a:extLst>
                </a:gridCol>
                <a:gridCol w="1558822">
                  <a:extLst>
                    <a:ext uri="{9D8B030D-6E8A-4147-A177-3AD203B41FA5}">
                      <a16:colId xmlns:a16="http://schemas.microsoft.com/office/drawing/2014/main" val="934814340"/>
                    </a:ext>
                  </a:extLst>
                </a:gridCol>
                <a:gridCol w="6743246">
                  <a:extLst>
                    <a:ext uri="{9D8B030D-6E8A-4147-A177-3AD203B41FA5}">
                      <a16:colId xmlns:a16="http://schemas.microsoft.com/office/drawing/2014/main" val="4155433230"/>
                    </a:ext>
                  </a:extLst>
                </a:gridCol>
              </a:tblGrid>
              <a:tr h="189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Dates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Times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Notes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009671465"/>
                  </a:ext>
                </a:extLst>
              </a:tr>
              <a:tr h="88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September 2024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4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INSET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days)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8.50am – 12pm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children will be leaving school to go home for lunch.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329754218"/>
                  </a:ext>
                </a:extLst>
              </a:tr>
              <a:tr h="880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2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September 2024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8.50m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– 1.15pm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Includes lunch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children will stay for lunch and go home afterwards.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835390705"/>
                  </a:ext>
                </a:extLst>
              </a:tr>
              <a:tr h="971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3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16th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Sassoon Infant Rg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8.50am – 3:15pm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Children attend school full time.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2103710300"/>
                  </a:ext>
                </a:extLst>
              </a:tr>
              <a:tr h="12962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Weeks 4, 5, 6 &amp; 7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Children attend school full time. 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If you wish to extend your child’s induction at this stage, speak to the class teacher to arrange this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0" marB="0" anchor="ctr"/>
                </a:tc>
                <a:extLst>
                  <a:ext uri="{0D108BD9-81ED-4DB2-BD59-A6C34878D82A}">
                    <a16:rowId xmlns:a16="http://schemas.microsoft.com/office/drawing/2014/main" val="309446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4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Visits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05" y="2351252"/>
            <a:ext cx="11109186" cy="3416300"/>
          </a:xfrm>
        </p:spPr>
        <p:txBody>
          <a:bodyPr/>
          <a:lstStyle/>
          <a:p>
            <a:r>
              <a:rPr lang="en-GB" sz="2000" dirty="0"/>
              <a:t>Home visits are a great way for early years teachers,  parents, and children to meet and talk in a relaxed and informal setting. They enable parents and carers to share information about their child and teachers to provide information about the setting. </a:t>
            </a:r>
          </a:p>
          <a:p>
            <a:r>
              <a:rPr lang="en-GB" sz="2000" dirty="0"/>
              <a:t>Home visits are optional and will take place during the first 2 weeks in September whilst the children are </a:t>
            </a:r>
            <a:r>
              <a:rPr lang="en-GB" sz="2000" dirty="0" smtClean="0"/>
              <a:t>settling into school. </a:t>
            </a:r>
            <a:endParaRPr lang="en-GB" sz="2000" dirty="0"/>
          </a:p>
          <a:p>
            <a:r>
              <a:rPr lang="en-GB" sz="2000" dirty="0"/>
              <a:t>If you would like to sign up for a home visit please add your name to </a:t>
            </a:r>
            <a:r>
              <a:rPr lang="en-GB" sz="2000" dirty="0" smtClean="0"/>
              <a:t>our </a:t>
            </a:r>
            <a:r>
              <a:rPr lang="en-GB" sz="2000" dirty="0"/>
              <a:t>sign up sheet </a:t>
            </a:r>
            <a:r>
              <a:rPr lang="en-GB" sz="2000" dirty="0" smtClean="0"/>
              <a:t>in the classrooms and </a:t>
            </a:r>
            <a:r>
              <a:rPr lang="en-GB" sz="2000" dirty="0"/>
              <a:t>we will be in contact </a:t>
            </a:r>
            <a:r>
              <a:rPr lang="en-GB" sz="2000" dirty="0" smtClean="0"/>
              <a:t>in to </a:t>
            </a:r>
            <a:r>
              <a:rPr lang="en-GB" sz="2000" dirty="0"/>
              <a:t>arrange a suitable date and time.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225" y="4867564"/>
            <a:ext cx="1911406" cy="18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School Day – Foundation Stage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082063" cy="2730500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Morning </a:t>
            </a:r>
            <a:r>
              <a:rPr lang="en-GB" dirty="0"/>
              <a:t>	8:50am - 12noon </a:t>
            </a:r>
          </a:p>
          <a:p>
            <a:pPr marL="0" indent="0">
              <a:buNone/>
            </a:pPr>
            <a:endParaRPr lang="en-GB" dirty="0"/>
          </a:p>
          <a:p>
            <a:r>
              <a:rPr lang="de-DE" b="1" dirty="0"/>
              <a:t>Break </a:t>
            </a:r>
            <a:r>
              <a:rPr lang="de-DE" dirty="0"/>
              <a:t>	</a:t>
            </a:r>
            <a:r>
              <a:rPr lang="de-DE" dirty="0" smtClean="0"/>
              <a:t>10:45am </a:t>
            </a:r>
            <a:r>
              <a:rPr lang="de-DE" dirty="0"/>
              <a:t>- </a:t>
            </a:r>
            <a:r>
              <a:rPr lang="de-DE" dirty="0" smtClean="0"/>
              <a:t>11:00am </a:t>
            </a:r>
            <a:r>
              <a:rPr lang="de-DE" dirty="0"/>
              <a:t>		</a:t>
            </a:r>
          </a:p>
          <a:p>
            <a:r>
              <a:rPr lang="en-GB" b="1" dirty="0"/>
              <a:t>Lunch </a:t>
            </a:r>
            <a:r>
              <a:rPr lang="en-GB" dirty="0"/>
              <a:t>	12noon - 1:00pm 		</a:t>
            </a:r>
          </a:p>
          <a:p>
            <a:r>
              <a:rPr lang="en-GB" b="1" dirty="0"/>
              <a:t>Afternoon </a:t>
            </a:r>
            <a:r>
              <a:rPr lang="en-GB" dirty="0" smtClean="0"/>
              <a:t>1:00pm </a:t>
            </a:r>
            <a:r>
              <a:rPr lang="en-GB" dirty="0"/>
              <a:t>- </a:t>
            </a:r>
            <a:r>
              <a:rPr lang="en-GB" dirty="0" smtClean="0"/>
              <a:t>3:15 </a:t>
            </a:r>
            <a:r>
              <a:rPr lang="en-GB" dirty="0"/>
              <a:t>pm 		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271"/>
          <a:stretch/>
        </p:blipFill>
        <p:spPr>
          <a:xfrm>
            <a:off x="6660114" y="2900218"/>
            <a:ext cx="4505954" cy="33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Reception Baseline Assessment (RBA)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1294"/>
          <a:stretch/>
        </p:blipFill>
        <p:spPr>
          <a:xfrm>
            <a:off x="5878712" y="3345874"/>
            <a:ext cx="6119013" cy="1746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2" y="2267912"/>
            <a:ext cx="592455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1" y="5198342"/>
            <a:ext cx="60007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0" y="2076999"/>
            <a:ext cx="6000750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80" y="4388947"/>
            <a:ext cx="6000750" cy="188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377"/>
          <a:stretch/>
        </p:blipFill>
        <p:spPr>
          <a:xfrm>
            <a:off x="6160830" y="1229533"/>
            <a:ext cx="5934075" cy="5298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80" y="602947"/>
            <a:ext cx="58483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 Workshops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82" y="2336801"/>
            <a:ext cx="11222182" cy="4082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We are </a:t>
            </a:r>
            <a:r>
              <a:rPr lang="en-GB" dirty="0" smtClean="0"/>
              <a:t>inviting </a:t>
            </a:r>
            <a:r>
              <a:rPr lang="en-GB" dirty="0" smtClean="0"/>
              <a:t>parents to attend an evening of workshops to find out more about our teaching and recording in the Early Years Foundation Stage. These workshops will focus on:</a:t>
            </a:r>
          </a:p>
          <a:p>
            <a:endParaRPr lang="en-GB" dirty="0"/>
          </a:p>
          <a:p>
            <a:r>
              <a:rPr lang="en-GB" dirty="0" smtClean="0"/>
              <a:t>Phonics – Our teaching and delivery of phonics and how you can support your child at home with their reading. </a:t>
            </a:r>
          </a:p>
          <a:p>
            <a:endParaRPr lang="en-GB" dirty="0" smtClean="0"/>
          </a:p>
          <a:p>
            <a:r>
              <a:rPr lang="en-GB" dirty="0" smtClean="0"/>
              <a:t>Social, Emotional &amp; Mental Health – Emotion Coaching. </a:t>
            </a:r>
          </a:p>
          <a:p>
            <a:endParaRPr lang="en-GB" dirty="0"/>
          </a:p>
          <a:p>
            <a:r>
              <a:rPr lang="en-GB" dirty="0" smtClean="0"/>
              <a:t>Class Dojo – Our parent </a:t>
            </a:r>
            <a:r>
              <a:rPr lang="en-GB" dirty="0"/>
              <a:t>c</a:t>
            </a:r>
            <a:r>
              <a:rPr lang="en-GB" dirty="0" smtClean="0"/>
              <a:t>ommunication </a:t>
            </a:r>
            <a:r>
              <a:rPr lang="en-GB" dirty="0"/>
              <a:t>p</a:t>
            </a:r>
            <a:r>
              <a:rPr lang="en-GB" dirty="0" smtClean="0"/>
              <a:t>latform for sharing learning and achievements.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These workshops will be delivered during an evening </a:t>
            </a:r>
            <a:r>
              <a:rPr lang="en-GB" dirty="0" smtClean="0"/>
              <a:t>session on </a:t>
            </a:r>
            <a:r>
              <a:rPr lang="en-GB" b="1" dirty="0" smtClean="0"/>
              <a:t>Wednesday 11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 2024 at 5pm </a:t>
            </a:r>
          </a:p>
          <a:p>
            <a:pPr marL="0" indent="0" algn="ctr">
              <a:buNone/>
            </a:pPr>
            <a:r>
              <a:rPr lang="en-GB" dirty="0"/>
              <a:t>m</a:t>
            </a:r>
            <a:r>
              <a:rPr lang="en-GB" dirty="0" smtClean="0"/>
              <a:t>ore </a:t>
            </a:r>
            <a:r>
              <a:rPr lang="en-GB" dirty="0" smtClean="0"/>
              <a:t>information to follow.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0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10742</TotalTime>
  <Words>605</Words>
  <Application>Microsoft Office PowerPoint</Application>
  <PresentationFormat>Widescreen</PresentationFormat>
  <Paragraphs>141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Sassoon Infant Rg</vt:lpstr>
      <vt:lpstr>Times New Roman</vt:lpstr>
      <vt:lpstr>Wingdings 3</vt:lpstr>
      <vt:lpstr>Ion Boardroom</vt:lpstr>
      <vt:lpstr>Bitmap Image</vt:lpstr>
      <vt:lpstr>Welcome to King Ina Academy </vt:lpstr>
      <vt:lpstr>Who is Who? </vt:lpstr>
      <vt:lpstr>The Treehouse Somerton </vt:lpstr>
      <vt:lpstr>Induction Programme </vt:lpstr>
      <vt:lpstr>Home Visits </vt:lpstr>
      <vt:lpstr>The School Day – Foundation Stage </vt:lpstr>
      <vt:lpstr>Reception Baseline Assessment (RBA) </vt:lpstr>
      <vt:lpstr>PowerPoint Presentation</vt:lpstr>
      <vt:lpstr>Parent Workshops </vt:lpstr>
      <vt:lpstr>School Nurse Service </vt:lpstr>
      <vt:lpstr>Paperwork </vt:lpstr>
      <vt:lpstr>Uniform available from….. </vt:lpstr>
      <vt:lpstr>Transition Dates </vt:lpstr>
      <vt:lpstr>Please see our School Starters Webpage for more information. </vt:lpstr>
      <vt:lpstr> If you have any further questions please ask.   We are looking forward to welcoming you all to King Ina C of E Academy in September.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Microsoft Office User</dc:creator>
  <cp:lastModifiedBy>Laura Ruddle</cp:lastModifiedBy>
  <cp:revision>80</cp:revision>
  <dcterms:created xsi:type="dcterms:W3CDTF">2019-07-01T19:45:03Z</dcterms:created>
  <dcterms:modified xsi:type="dcterms:W3CDTF">2024-06-13T17:35:13Z</dcterms:modified>
</cp:coreProperties>
</file>